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Lst>
  <p:sldSz cy="5143500" cx="9144000"/>
  <p:notesSz cx="6858000" cy="9144000"/>
  <p:embeddedFontLst>
    <p:embeddedFont>
      <p:font typeface="Helvetica Neue"/>
      <p:regular r:id="rId62"/>
      <p:bold r:id="rId63"/>
      <p:italic r:id="rId64"/>
      <p:boldItalic r:id="rId65"/>
    </p:embeddedFont>
    <p:embeddedFont>
      <p:font typeface="Helvetica Neue Light"/>
      <p:regular r:id="rId66"/>
      <p:bold r:id="rId67"/>
      <p:italic r:id="rId68"/>
      <p:boldItalic r:id="rId6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70" roundtripDataSignature="AMtx7milIICqJTU40M9bYFT0hFISbJjf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0A18A65-ACCE-4C16-BACA-466F1B222D4B}">
  <a:tblStyle styleId="{C0A18A65-ACCE-4C16-BACA-466F1B222D4B}"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0" Type="http://customschemas.google.com/relationships/presentationmetadata" Target="meta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HelveticaNeue-regular.fntdata"/><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font" Target="fonts/HelveticaNeue-italic.fntdata"/><Relationship Id="rId63" Type="http://schemas.openxmlformats.org/officeDocument/2006/relationships/font" Target="fonts/HelveticaNeue-bold.fntdata"/><Relationship Id="rId22" Type="http://schemas.openxmlformats.org/officeDocument/2006/relationships/slide" Target="slides/slide16.xml"/><Relationship Id="rId66" Type="http://schemas.openxmlformats.org/officeDocument/2006/relationships/font" Target="fonts/HelveticaNeueLight-regular.fntdata"/><Relationship Id="rId21" Type="http://schemas.openxmlformats.org/officeDocument/2006/relationships/slide" Target="slides/slide15.xml"/><Relationship Id="rId65" Type="http://schemas.openxmlformats.org/officeDocument/2006/relationships/font" Target="fonts/HelveticaNeue-boldItalic.fntdata"/><Relationship Id="rId24" Type="http://schemas.openxmlformats.org/officeDocument/2006/relationships/slide" Target="slides/slide18.xml"/><Relationship Id="rId68" Type="http://schemas.openxmlformats.org/officeDocument/2006/relationships/font" Target="fonts/HelveticaNeueLight-italic.fntdata"/><Relationship Id="rId23" Type="http://schemas.openxmlformats.org/officeDocument/2006/relationships/slide" Target="slides/slide17.xml"/><Relationship Id="rId67" Type="http://schemas.openxmlformats.org/officeDocument/2006/relationships/font" Target="fonts/HelveticaNeueLight-bold.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HelveticaNeueLight-bold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7" name="Google Shape;34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6" name="Google Shape;396;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3" name="Google Shape;403;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3" name="Google Shape;413;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202c1f2e96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5" name="Google Shape;425;g202c1f2e96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0" name="Google Shape;440;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0" name="Google Shape;450;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0" name="Google Shape;460;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9" name="Google Shape;489;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6" name="Google Shape;496;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6" name="Google Shape;506;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8" name="Google Shape;518;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3" name="Google Shape;533;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3" name="Google Shape;543;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3" name="Google Shape;553;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1" name="Google Shape;581;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8" name="Google Shape;588;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8" name="Google Shape;598;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202c1f2e96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8" name="Google Shape;608;g202c1f2e96d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202c1f2e96d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5" name="Google Shape;615;g202c1f2e96d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5" name="Google Shape;625;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2" name="Google Shape;632;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2" name="Google Shape;642;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9" name="Google Shape;649;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9" name="Google Shape;659;p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1" name="Google Shape;681;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0" name="Google Shape;690;p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5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5200"/>
              <a:buNone/>
              <a:defRPr b="1" sz="5200">
                <a:solidFill>
                  <a:schemeClr val="lt1"/>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5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9pPr>
          </a:lstStyle>
          <a:p>
            <a:pPr indent="0" lvl="0" marL="0" rtl="0" algn="r">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6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5" name="Google Shape;45;p6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9pPr>
          </a:lstStyle>
          <a:p>
            <a:pPr indent="0" lvl="0" marL="0" rtl="0" algn="r">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6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6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9" name="Google Shape;49;p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9pPr>
          </a:lstStyle>
          <a:p>
            <a:pPr indent="0" lvl="0" marL="0" rtl="0" algn="r">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5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5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9pPr>
          </a:lstStyle>
          <a:p>
            <a:pPr indent="0" lvl="0" marL="0" rtl="0" algn="r">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9pPr>
          </a:lstStyle>
          <a:p>
            <a:pPr indent="0" lvl="0" marL="0" rtl="0" algn="r">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5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 name="Google Shape;21;p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9pPr>
          </a:lstStyle>
          <a:p>
            <a:pPr indent="0" lvl="0" marL="0" rtl="0" algn="r">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59"/>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5" name="Google Shape;25;p59"/>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6" name="Google Shape;26;p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9pPr>
          </a:lstStyle>
          <a:p>
            <a:pPr indent="0" lvl="0" marL="0" rtl="0" algn="r">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9pPr>
          </a:lstStyle>
          <a:p>
            <a:pPr indent="0" lvl="0" marL="0" rtl="0" algn="r">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6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6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 name="Google Shape;33;p6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9pPr>
          </a:lstStyle>
          <a:p>
            <a:pPr indent="0" lvl="0" marL="0" rtl="0" algn="r">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6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9pPr>
          </a:lstStyle>
          <a:p>
            <a:pPr indent="0" lvl="0" marL="0" rtl="0" algn="r">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6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6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6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6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2" name="Google Shape;42;p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9pPr>
          </a:lstStyle>
          <a:p>
            <a:pPr indent="0" lvl="0" marL="0" rtl="0" algn="r">
              <a:spcBef>
                <a:spcPts val="0"/>
              </a:spcBef>
              <a:spcAft>
                <a:spcPts val="0"/>
              </a:spcAft>
              <a:buNone/>
            </a:pPr>
            <a:r>
              <a:rPr lang="en-GB"/>
              <a:t>Slide </a:t>
            </a: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5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Helvetica Neue"/>
              <a:buNone/>
              <a:defRPr b="0" i="0" sz="2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chemeClr val="dk1"/>
              </a:buClr>
              <a:buSzPts val="2800"/>
              <a:buFont typeface="Helvetica Neue"/>
              <a:buNone/>
              <a:defRPr b="0" i="0" sz="28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chemeClr val="dk1"/>
              </a:buClr>
              <a:buSzPts val="2800"/>
              <a:buFont typeface="Helvetica Neue"/>
              <a:buNone/>
              <a:defRPr b="0" i="0" sz="28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chemeClr val="dk1"/>
              </a:buClr>
              <a:buSzPts val="2800"/>
              <a:buFont typeface="Helvetica Neue"/>
              <a:buNone/>
              <a:defRPr b="0" i="0" sz="28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chemeClr val="dk1"/>
              </a:buClr>
              <a:buSzPts val="2800"/>
              <a:buFont typeface="Helvetica Neue"/>
              <a:buNone/>
              <a:defRPr b="0" i="0" sz="28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chemeClr val="dk1"/>
              </a:buClr>
              <a:buSzPts val="2800"/>
              <a:buFont typeface="Helvetica Neue"/>
              <a:buNone/>
              <a:defRPr b="0" i="0" sz="28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chemeClr val="dk1"/>
              </a:buClr>
              <a:buSzPts val="2800"/>
              <a:buFont typeface="Helvetica Neue"/>
              <a:buNone/>
              <a:defRPr b="0" i="0" sz="28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chemeClr val="dk1"/>
              </a:buClr>
              <a:buSzPts val="2800"/>
              <a:buFont typeface="Helvetica Neue"/>
              <a:buNone/>
              <a:defRPr b="0" i="0" sz="28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chemeClr val="dk1"/>
              </a:buClr>
              <a:buSzPts val="2800"/>
              <a:buFont typeface="Helvetica Neue"/>
              <a:buNone/>
              <a:defRPr b="0" i="0" sz="2800" u="none" cap="none" strike="noStrike">
                <a:solidFill>
                  <a:schemeClr val="dk1"/>
                </a:solidFill>
                <a:latin typeface="Helvetica Neue"/>
                <a:ea typeface="Helvetica Neue"/>
                <a:cs typeface="Helvetica Neue"/>
                <a:sym typeface="Helvetica Neue"/>
              </a:defRPr>
            </a:lvl9pPr>
          </a:lstStyle>
          <a:p/>
        </p:txBody>
      </p:sp>
      <p:sp>
        <p:nvSpPr>
          <p:cNvPr id="7" name="Google Shape;7;p5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Helvetica Neue"/>
              <a:buChar char="●"/>
              <a:defRPr b="0" i="0" sz="1800" u="none" cap="none" strike="noStrike">
                <a:solidFill>
                  <a:schemeClr val="dk2"/>
                </a:solidFill>
                <a:latin typeface="Helvetica Neue"/>
                <a:ea typeface="Helvetica Neue"/>
                <a:cs typeface="Helvetica Neue"/>
                <a:sym typeface="Helvetica Neue"/>
              </a:defRPr>
            </a:lvl1pPr>
            <a:lvl2pPr indent="-317500" lvl="1" marL="9144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2pPr>
            <a:lvl3pPr indent="-317500" lvl="2" marL="13716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3pPr>
            <a:lvl4pPr indent="-317500" lvl="3" marL="18288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4pPr>
            <a:lvl5pPr indent="-317500" lvl="4" marL="22860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5pPr>
            <a:lvl6pPr indent="-317500" lvl="5" marL="27432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6pPr>
            <a:lvl7pPr indent="-317500" lvl="6" marL="32004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7pPr>
            <a:lvl8pPr indent="-317500" lvl="7" marL="36576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8pPr>
            <a:lvl9pPr indent="-317500" lvl="8" marL="41148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9pPr>
          </a:lstStyle>
          <a:p/>
        </p:txBody>
      </p:sp>
      <p:sp>
        <p:nvSpPr>
          <p:cNvPr id="8" name="Google Shape;8;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rgbClr val="000000"/>
              </a:buClr>
              <a:buSzPts val="1018"/>
              <a:buFont typeface="Arial"/>
              <a:buNone/>
              <a:defRPr b="0" i="0" sz="625" u="none" cap="none" strike="noStrike">
                <a:solidFill>
                  <a:srgbClr val="EFEFEF"/>
                </a:solidFill>
                <a:latin typeface="Helvetica Neue"/>
                <a:ea typeface="Helvetica Neue"/>
                <a:cs typeface="Helvetica Neue"/>
                <a:sym typeface="Helvetica Neue"/>
              </a:defRPr>
            </a:lvl9pPr>
          </a:lstStyle>
          <a:p>
            <a:pPr indent="0" lvl="0" marL="0" rtl="0" algn="r">
              <a:spcBef>
                <a:spcPts val="0"/>
              </a:spcBef>
              <a:spcAft>
                <a:spcPts val="0"/>
              </a:spcAft>
              <a:buNone/>
            </a:pPr>
            <a:r>
              <a:rPr lang="en-GB"/>
              <a:t>Slide </a:t>
            </a:r>
            <a:fld id="{00000000-1234-1234-1234-123412341234}" type="slidenum">
              <a:rPr lang="en-GB"/>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2.png"/><Relationship Id="rId11" Type="http://schemas.openxmlformats.org/officeDocument/2006/relationships/image" Target="../media/image5.png"/><Relationship Id="rId10" Type="http://schemas.openxmlformats.org/officeDocument/2006/relationships/hyperlink" Target="https://www.instagram.com/binnacletraining_rtocode31319" TargetMode="External"/><Relationship Id="rId9" Type="http://schemas.openxmlformats.org/officeDocument/2006/relationships/image" Target="../media/image7.png"/><Relationship Id="rId5" Type="http://schemas.openxmlformats.org/officeDocument/2006/relationships/hyperlink" Target="mailto:admin@binnacletraining.com.au" TargetMode="External"/><Relationship Id="rId6" Type="http://schemas.openxmlformats.org/officeDocument/2006/relationships/hyperlink" Target="https://www.facebook.com/binnacleRTO/" TargetMode="External"/><Relationship Id="rId7" Type="http://schemas.openxmlformats.org/officeDocument/2006/relationships/image" Target="../media/image3.png"/><Relationship Id="rId8" Type="http://schemas.openxmlformats.org/officeDocument/2006/relationships/hyperlink" Target="https://www.linkedin.com/company/binnacle-training-colleg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20.jpg"/><Relationship Id="rId5"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4.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jp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3.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25.jpg"/><Relationship Id="rId5"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6.jp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7.jp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8.jp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6.jp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49.jpg"/><Relationship Id="rId5"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2.jp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1.jp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hyperlink" Target="mailto:admin@binnacletraining.com.au" TargetMode="External"/><Relationship Id="rId6" Type="http://schemas.openxmlformats.org/officeDocument/2006/relationships/hyperlink" Target="https://www.binnacletraining.com.au/for-schools/program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9.jp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6.jp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png"/><Relationship Id="rId4" Type="http://schemas.openxmlformats.org/officeDocument/2006/relationships/image" Target="../media/image30.jpg"/><Relationship Id="rId5"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6.jp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4.jp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3.jp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6.jp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png"/><Relationship Id="rId4" Type="http://schemas.openxmlformats.org/officeDocument/2006/relationships/image" Target="../media/image35.jpg"/><Relationship Id="rId5"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7.jp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8.jpg"/><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39.jp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6.jp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6.jp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39.jp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6.jp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40.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41.jp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43.jp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41.jp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1.jp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48.png"/><Relationship Id="rId6" Type="http://schemas.openxmlformats.org/officeDocument/2006/relationships/hyperlink" Target="https://www.binnacletraining.com.au/for-schools/programs/"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9.jpg"/><Relationship Id="rId4" Type="http://schemas.openxmlformats.org/officeDocument/2006/relationships/image" Target="../media/image2.png"/><Relationship Id="rId10" Type="http://schemas.openxmlformats.org/officeDocument/2006/relationships/image" Target="../media/image5.png"/><Relationship Id="rId9" Type="http://schemas.openxmlformats.org/officeDocument/2006/relationships/hyperlink" Target="https://www.instagram.com/binnacletraining_rtocode31319" TargetMode="External"/><Relationship Id="rId5" Type="http://schemas.openxmlformats.org/officeDocument/2006/relationships/hyperlink" Target="https://www.facebook.com/binnacleRTO/" TargetMode="External"/><Relationship Id="rId6" Type="http://schemas.openxmlformats.org/officeDocument/2006/relationships/image" Target="../media/image3.png"/><Relationship Id="rId7" Type="http://schemas.openxmlformats.org/officeDocument/2006/relationships/hyperlink" Target="https://www.linkedin.com/company/binnacle-training-college" TargetMode="External"/><Relationship Id="rId8"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9.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
          <p:cNvSpPr txBox="1"/>
          <p:nvPr>
            <p:ph type="ctrTitle"/>
          </p:nvPr>
        </p:nvSpPr>
        <p:spPr>
          <a:xfrm>
            <a:off x="400700" y="1372654"/>
            <a:ext cx="6596700" cy="2052600"/>
          </a:xfrm>
          <a:prstGeom prst="rect">
            <a:avLst/>
          </a:prstGeom>
          <a:noFill/>
          <a:ln>
            <a:noFill/>
          </a:ln>
        </p:spPr>
        <p:txBody>
          <a:bodyPr anchorCtr="0" anchor="b" bIns="91425" lIns="91425" spcFirstLastPara="1" rIns="91425" wrap="square" tIns="91425">
            <a:noAutofit/>
          </a:bodyPr>
          <a:lstStyle/>
          <a:p>
            <a:pPr indent="0" lvl="0" marL="0" rtl="0" algn="l">
              <a:lnSpc>
                <a:spcPct val="80000"/>
              </a:lnSpc>
              <a:spcBef>
                <a:spcPts val="0"/>
              </a:spcBef>
              <a:spcAft>
                <a:spcPts val="0"/>
              </a:spcAft>
              <a:buSzPts val="5200"/>
              <a:buNone/>
            </a:pPr>
            <a:r>
              <a:rPr lang="en-GB" sz="6200"/>
              <a:t>SPORT, FITNESS &amp; RECREATION</a:t>
            </a:r>
            <a:endParaRPr sz="6200"/>
          </a:p>
        </p:txBody>
      </p:sp>
      <p:pic>
        <p:nvPicPr>
          <p:cNvPr id="55" name="Google Shape;55;p1"/>
          <p:cNvPicPr preferRelativeResize="0"/>
          <p:nvPr/>
        </p:nvPicPr>
        <p:blipFill rotWithShape="1">
          <a:blip r:embed="rId4">
            <a:alphaModFix/>
          </a:blip>
          <a:srcRect b="0" l="0" r="0" t="0"/>
          <a:stretch/>
        </p:blipFill>
        <p:spPr>
          <a:xfrm>
            <a:off x="7240697" y="4165502"/>
            <a:ext cx="1506976" cy="549899"/>
          </a:xfrm>
          <a:prstGeom prst="rect">
            <a:avLst/>
          </a:prstGeom>
          <a:noFill/>
          <a:ln>
            <a:noFill/>
          </a:ln>
        </p:spPr>
      </p:pic>
      <p:sp>
        <p:nvSpPr>
          <p:cNvPr id="56" name="Google Shape;56;p1"/>
          <p:cNvSpPr txBox="1"/>
          <p:nvPr>
            <p:ph idx="1" type="subTitle"/>
          </p:nvPr>
        </p:nvSpPr>
        <p:spPr>
          <a:xfrm>
            <a:off x="400700" y="4146550"/>
            <a:ext cx="2201400" cy="7236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30000"/>
              </a:lnSpc>
              <a:spcBef>
                <a:spcPts val="0"/>
              </a:spcBef>
              <a:spcAft>
                <a:spcPts val="0"/>
              </a:spcAft>
              <a:buSzPts val="789"/>
              <a:buNone/>
            </a:pPr>
            <a:r>
              <a:rPr lang="en-GB" sz="910">
                <a:solidFill>
                  <a:schemeClr val="lt1"/>
                </a:solidFill>
              </a:rPr>
              <a:t>1300 303 715</a:t>
            </a:r>
            <a:endParaRPr sz="910">
              <a:solidFill>
                <a:schemeClr val="lt1"/>
              </a:solidFill>
            </a:endParaRPr>
          </a:p>
          <a:p>
            <a:pPr indent="0" lvl="0" marL="0" rtl="0" algn="l">
              <a:lnSpc>
                <a:spcPct val="130000"/>
              </a:lnSpc>
              <a:spcBef>
                <a:spcPts val="0"/>
              </a:spcBef>
              <a:spcAft>
                <a:spcPts val="0"/>
              </a:spcAft>
              <a:buSzPts val="789"/>
              <a:buNone/>
            </a:pPr>
            <a:r>
              <a:rPr lang="en-GB" sz="910">
                <a:solidFill>
                  <a:schemeClr val="lt1"/>
                </a:solidFill>
                <a:uFill>
                  <a:noFill/>
                </a:uFill>
                <a:hlinkClick r:id="rId5">
                  <a:extLst>
                    <a:ext uri="{A12FA001-AC4F-418D-AE19-62706E023703}">
                      <ahyp:hlinkClr val="tx"/>
                    </a:ext>
                  </a:extLst>
                </a:hlinkClick>
              </a:rPr>
              <a:t>admin@binnacletraining.com.au</a:t>
            </a:r>
            <a:endParaRPr sz="910">
              <a:solidFill>
                <a:schemeClr val="lt1"/>
              </a:solidFill>
            </a:endParaRPr>
          </a:p>
          <a:p>
            <a:pPr indent="0" lvl="0" marL="0" rtl="0" algn="l">
              <a:lnSpc>
                <a:spcPct val="130000"/>
              </a:lnSpc>
              <a:spcBef>
                <a:spcPts val="0"/>
              </a:spcBef>
              <a:spcAft>
                <a:spcPts val="0"/>
              </a:spcAft>
              <a:buSzPts val="789"/>
              <a:buNone/>
            </a:pPr>
            <a:r>
              <a:rPr lang="en-GB" sz="910">
                <a:solidFill>
                  <a:schemeClr val="lt1"/>
                </a:solidFill>
              </a:rPr>
              <a:t>binnacletraining.com.au</a:t>
            </a:r>
            <a:endParaRPr sz="910">
              <a:solidFill>
                <a:schemeClr val="lt1"/>
              </a:solidFill>
            </a:endParaRPr>
          </a:p>
        </p:txBody>
      </p:sp>
      <p:sp>
        <p:nvSpPr>
          <p:cNvPr id="57" name="Google Shape;57;p1"/>
          <p:cNvSpPr/>
          <p:nvPr/>
        </p:nvSpPr>
        <p:spPr>
          <a:xfrm>
            <a:off x="491675" y="572925"/>
            <a:ext cx="3882505" cy="238243"/>
          </a:xfrm>
          <a:prstGeom prst="rect">
            <a:avLst/>
          </a:prstGeom>
        </p:spPr>
        <p:txBody>
          <a:bodyPr>
            <a:prstTxWarp prst="textPlain"/>
          </a:bodyPr>
          <a:lstStyle/>
          <a:p>
            <a:pPr lvl="0" algn="ctr"/>
            <a:r>
              <a:rPr b="1" i="0">
                <a:ln cap="flat" cmpd="sng" w="9525">
                  <a:solidFill>
                    <a:srgbClr val="2DAAE2"/>
                  </a:solidFill>
                  <a:prstDash val="solid"/>
                  <a:round/>
                  <a:headEnd len="sm" w="sm" type="none"/>
                  <a:tailEnd len="sm" w="sm" type="none"/>
                </a:ln>
                <a:noFill/>
                <a:latin typeface="Helvetica Neue"/>
              </a:rPr>
              <a:t>2025 COURSE OFFERINGS</a:t>
            </a:r>
          </a:p>
        </p:txBody>
      </p:sp>
      <p:pic>
        <p:nvPicPr>
          <p:cNvPr id="58" name="Google Shape;58;p1">
            <a:hlinkClick r:id="rId6"/>
          </p:cNvPr>
          <p:cNvPicPr preferRelativeResize="0"/>
          <p:nvPr/>
        </p:nvPicPr>
        <p:blipFill rotWithShape="1">
          <a:blip r:embed="rId7">
            <a:alphaModFix/>
          </a:blip>
          <a:srcRect b="0" l="0" r="0" t="0"/>
          <a:stretch/>
        </p:blipFill>
        <p:spPr>
          <a:xfrm>
            <a:off x="491670" y="3878537"/>
            <a:ext cx="197150" cy="202223"/>
          </a:xfrm>
          <a:prstGeom prst="rect">
            <a:avLst/>
          </a:prstGeom>
          <a:noFill/>
          <a:ln>
            <a:noFill/>
          </a:ln>
        </p:spPr>
      </p:pic>
      <p:pic>
        <p:nvPicPr>
          <p:cNvPr id="59" name="Google Shape;59;p1">
            <a:hlinkClick r:id="rId8"/>
          </p:cNvPr>
          <p:cNvPicPr preferRelativeResize="0"/>
          <p:nvPr/>
        </p:nvPicPr>
        <p:blipFill rotWithShape="1">
          <a:blip r:embed="rId9">
            <a:alphaModFix/>
          </a:blip>
          <a:srcRect b="0" l="0" r="0" t="0"/>
          <a:stretch/>
        </p:blipFill>
        <p:spPr>
          <a:xfrm>
            <a:off x="739261" y="3878539"/>
            <a:ext cx="197150" cy="202223"/>
          </a:xfrm>
          <a:prstGeom prst="rect">
            <a:avLst/>
          </a:prstGeom>
          <a:noFill/>
          <a:ln>
            <a:noFill/>
          </a:ln>
        </p:spPr>
      </p:pic>
      <p:pic>
        <p:nvPicPr>
          <p:cNvPr id="60" name="Google Shape;60;p1">
            <a:hlinkClick r:id="rId10"/>
          </p:cNvPr>
          <p:cNvPicPr preferRelativeResize="0"/>
          <p:nvPr/>
        </p:nvPicPr>
        <p:blipFill rotWithShape="1">
          <a:blip r:embed="rId11">
            <a:alphaModFix/>
          </a:blip>
          <a:srcRect b="0" l="0" r="0" t="0"/>
          <a:stretch/>
        </p:blipFill>
        <p:spPr>
          <a:xfrm>
            <a:off x="986870" y="3878539"/>
            <a:ext cx="197150" cy="2022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10"/>
          <p:cNvPicPr preferRelativeResize="0"/>
          <p:nvPr/>
        </p:nvPicPr>
        <p:blipFill rotWithShape="1">
          <a:blip r:embed="rId3">
            <a:alphaModFix/>
          </a:blip>
          <a:srcRect b="0" l="0" r="0" t="0"/>
          <a:stretch/>
        </p:blipFill>
        <p:spPr>
          <a:xfrm>
            <a:off x="0" y="-2487"/>
            <a:ext cx="4572000" cy="5143500"/>
          </a:xfrm>
          <a:prstGeom prst="rect">
            <a:avLst/>
          </a:prstGeom>
          <a:noFill/>
          <a:ln>
            <a:noFill/>
          </a:ln>
        </p:spPr>
      </p:pic>
      <p:pic>
        <p:nvPicPr>
          <p:cNvPr id="134" name="Google Shape;134;p10"/>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135" name="Google Shape;135;p10"/>
          <p:cNvSpPr txBox="1"/>
          <p:nvPr>
            <p:ph idx="1" type="body"/>
          </p:nvPr>
        </p:nvSpPr>
        <p:spPr>
          <a:xfrm>
            <a:off x="317025" y="1906401"/>
            <a:ext cx="3887400" cy="2157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200">
                <a:solidFill>
                  <a:schemeClr val="lt1"/>
                </a:solidFill>
                <a:latin typeface="Helvetica Neue Light"/>
                <a:ea typeface="Helvetica Neue Light"/>
                <a:cs typeface="Helvetica Neue Light"/>
                <a:sym typeface="Helvetica Neue Light"/>
              </a:rPr>
              <a:t>This qualification reflects the role of individuals who assist with the delivery of sport and recreation activities and who complete a range of customer contact duties. </a:t>
            </a:r>
            <a:endParaRPr sz="120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0"/>
              </a:spcAft>
              <a:buClr>
                <a:schemeClr val="dk1"/>
              </a:buClr>
              <a:buSzPts val="1100"/>
              <a:buFont typeface="Arial"/>
              <a:buNone/>
            </a:pPr>
            <a:r>
              <a:rPr lang="en-GB" sz="1200">
                <a:solidFill>
                  <a:schemeClr val="lt1"/>
                </a:solidFill>
                <a:latin typeface="Helvetica Neue Light"/>
                <a:ea typeface="Helvetica Neue Light"/>
                <a:cs typeface="Helvetica Neue Light"/>
                <a:sym typeface="Helvetica Neue Light"/>
              </a:rPr>
              <a:t>Students participate in the delivery of a range of sport and recreation activities and programs within the school.</a:t>
            </a:r>
            <a:endParaRPr sz="120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1000"/>
              </a:spcAft>
              <a:buSzPts val="1800"/>
              <a:buNone/>
            </a:pPr>
            <a:r>
              <a:rPr lang="en-GB" sz="1200">
                <a:solidFill>
                  <a:schemeClr val="lt1"/>
                </a:solidFill>
                <a:latin typeface="Helvetica Neue Light"/>
                <a:ea typeface="Helvetica Neue Light"/>
                <a:cs typeface="Helvetica Neue Light"/>
                <a:sym typeface="Helvetica Neue Light"/>
              </a:rPr>
              <a:t>Available with a ‘General’ or ‘Sport Specialty’ Coaching outcome - AFL, NRL, Netball, Rugby Union or Choose Your Own Sport!</a:t>
            </a:r>
            <a:endParaRPr sz="1200">
              <a:solidFill>
                <a:schemeClr val="lt1"/>
              </a:solidFill>
              <a:latin typeface="Helvetica Neue Light"/>
              <a:ea typeface="Helvetica Neue Light"/>
              <a:cs typeface="Helvetica Neue Light"/>
              <a:sym typeface="Helvetica Neue Light"/>
            </a:endParaRPr>
          </a:p>
        </p:txBody>
      </p:sp>
      <p:sp>
        <p:nvSpPr>
          <p:cNvPr id="136" name="Google Shape;136;p10"/>
          <p:cNvSpPr txBox="1"/>
          <p:nvPr>
            <p:ph type="title"/>
          </p:nvPr>
        </p:nvSpPr>
        <p:spPr>
          <a:xfrm>
            <a:off x="317025" y="1005013"/>
            <a:ext cx="3685200" cy="83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SIS20122 Certificate II in Sport and Recreation</a:t>
            </a:r>
            <a:endParaRPr b="1" sz="2400">
              <a:solidFill>
                <a:schemeClr val="lt1"/>
              </a:solidFill>
            </a:endParaRPr>
          </a:p>
        </p:txBody>
      </p:sp>
      <p:graphicFrame>
        <p:nvGraphicFramePr>
          <p:cNvPr id="137" name="Google Shape;137;p10"/>
          <p:cNvGraphicFramePr/>
          <p:nvPr/>
        </p:nvGraphicFramePr>
        <p:xfrm>
          <a:off x="4877350" y="835915"/>
          <a:ext cx="3000000" cy="3000000"/>
        </p:xfrm>
        <a:graphic>
          <a:graphicData uri="http://schemas.openxmlformats.org/drawingml/2006/table">
            <a:tbl>
              <a:tblPr>
                <a:noFill/>
                <a:tableStyleId>{C0A18A65-ACCE-4C16-BACA-466F1B222D4B}</a:tableStyleId>
              </a:tblPr>
              <a:tblGrid>
                <a:gridCol w="1477600"/>
                <a:gridCol w="2472025"/>
              </a:tblGrid>
              <a:tr h="534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Delivery Format: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1-Year Format</a:t>
                      </a:r>
                      <a:endParaRPr i="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5925">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Timetable Requirements:</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1-Timetable Line</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43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Units of Competency:</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1</a:t>
                      </a:r>
                      <a:r>
                        <a:rPr b="1" lang="en-GB" sz="900">
                          <a:latin typeface="Helvetica Neue"/>
                          <a:ea typeface="Helvetica Neue"/>
                          <a:cs typeface="Helvetica Neue"/>
                          <a:sym typeface="Helvetica Neue"/>
                        </a:rPr>
                        <a:t>0</a:t>
                      </a:r>
                      <a:r>
                        <a:rPr b="1" lang="en-GB" sz="900" u="none" cap="none" strike="noStrike">
                          <a:latin typeface="Helvetica Neue"/>
                          <a:ea typeface="Helvetica Neue"/>
                          <a:cs typeface="Helvetica Neue"/>
                          <a:sym typeface="Helvetica Neue"/>
                        </a:rPr>
                        <a:t> </a:t>
                      </a:r>
                      <a:r>
                        <a:rPr lang="en-GB" sz="900" u="none" cap="none" strike="noStrike">
                          <a:latin typeface="Helvetica Neue"/>
                          <a:ea typeface="Helvetica Neue"/>
                          <a:cs typeface="Helvetica Neue"/>
                          <a:sym typeface="Helvetica Neue"/>
                        </a:rPr>
                        <a:t>(</a:t>
                      </a:r>
                      <a:r>
                        <a:rPr lang="en-GB" sz="900">
                          <a:latin typeface="Helvetica Neue"/>
                          <a:ea typeface="Helvetica Neue"/>
                          <a:cs typeface="Helvetica Neue"/>
                          <a:sym typeface="Helvetica Neue"/>
                        </a:rPr>
                        <a:t>6</a:t>
                      </a:r>
                      <a:r>
                        <a:rPr lang="en-GB" sz="900" u="none" cap="none" strike="noStrike">
                          <a:latin typeface="Helvetica Neue"/>
                          <a:ea typeface="Helvetica Neue"/>
                          <a:cs typeface="Helvetica Neue"/>
                          <a:sym typeface="Helvetica Neue"/>
                        </a:rPr>
                        <a:t> Core units, </a:t>
                      </a:r>
                      <a:r>
                        <a:rPr lang="en-GB" sz="900">
                          <a:latin typeface="Helvetica Neue"/>
                          <a:ea typeface="Helvetica Neue"/>
                          <a:cs typeface="Helvetica Neue"/>
                          <a:sym typeface="Helvetica Neue"/>
                        </a:rPr>
                        <a:t>4</a:t>
                      </a:r>
                      <a:r>
                        <a:rPr lang="en-GB" sz="900" u="none" cap="none" strike="noStrike">
                          <a:latin typeface="Helvetica Neue"/>
                          <a:ea typeface="Helvetica Neue"/>
                          <a:cs typeface="Helvetica Neue"/>
                          <a:sym typeface="Helvetica Neue"/>
                        </a:rPr>
                        <a:t> Elective units)</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404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Suitable Year Level(s):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Year 10</a:t>
                      </a:r>
                      <a:r>
                        <a:rPr lang="en-GB" sz="900" u="none" cap="none" strike="noStrike">
                          <a:latin typeface="Helvetica Neue"/>
                          <a:ea typeface="Helvetica Neue"/>
                          <a:cs typeface="Helvetica Neue"/>
                          <a:sym typeface="Helvetica Neue"/>
                        </a:rPr>
                        <a:t> (or Year 11 or 12)</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92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Study Mode: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900" u="none" cap="none" strike="noStrike">
                          <a:latin typeface="Helvetica Neue"/>
                          <a:ea typeface="Helvetica Neue"/>
                          <a:cs typeface="Helvetica Neue"/>
                          <a:sym typeface="Helvetica Neue"/>
                        </a:rPr>
                        <a:t>Combination of classroom and project-based learning, online learning (self-study) and practical work-related experience</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1025">
                <a:tc>
                  <a:txBody>
                    <a:bodyPr/>
                    <a:lstStyle/>
                    <a:p>
                      <a:pPr indent="0" lvl="0" marL="0" marR="0" rtl="0" algn="l">
                        <a:lnSpc>
                          <a:spcPct val="115000"/>
                        </a:lnSpc>
                        <a:spcBef>
                          <a:spcPts val="0"/>
                        </a:spcBef>
                        <a:spcAft>
                          <a:spcPts val="0"/>
                        </a:spcAft>
                        <a:buClr>
                          <a:srgbClr val="000000"/>
                        </a:buClr>
                        <a:buSzPts val="1500"/>
                        <a:buFont typeface="Arial"/>
                        <a:buNone/>
                      </a:pPr>
                      <a:r>
                        <a:rPr b="1" lang="en-GB" sz="900" u="none" cap="none" strike="noStrike">
                          <a:solidFill>
                            <a:srgbClr val="FFFFFF"/>
                          </a:solidFill>
                          <a:latin typeface="Helvetica Neue"/>
                          <a:ea typeface="Helvetica Neue"/>
                          <a:cs typeface="Helvetica Neue"/>
                          <a:sym typeface="Helvetica Neue"/>
                        </a:rPr>
                        <a:t>Cost </a:t>
                      </a:r>
                      <a:r>
                        <a:rPr lang="en-GB" sz="900" u="none" cap="none" strike="noStrike">
                          <a:solidFill>
                            <a:srgbClr val="FFFFFF"/>
                          </a:solidFill>
                          <a:latin typeface="Helvetica Neue"/>
                          <a:ea typeface="Helvetica Neue"/>
                          <a:cs typeface="Helvetica Neue"/>
                          <a:sym typeface="Helvetica Neue"/>
                        </a:rPr>
                        <a:t>(Fee-For-Service)</a:t>
                      </a:r>
                      <a:r>
                        <a:rPr b="1" lang="en-GB" sz="900" u="none" cap="none" strike="noStrike">
                          <a:solidFill>
                            <a:srgbClr val="FFFFFF"/>
                          </a:solidFill>
                          <a:latin typeface="Helvetica Neue"/>
                          <a:ea typeface="Helvetica Neue"/>
                          <a:cs typeface="Helvetica Neue"/>
                          <a:sym typeface="Helvetica Neue"/>
                        </a:rPr>
                        <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$265.00 </a:t>
                      </a:r>
                      <a:r>
                        <a:rPr lang="en-GB" sz="900" u="none" cap="none" strike="noStrike">
                          <a:latin typeface="Helvetica Neue"/>
                          <a:ea typeface="Helvetica Neue"/>
                          <a:cs typeface="Helvetica Neue"/>
                          <a:sym typeface="Helvetica Neue"/>
                        </a:rPr>
                        <a:t>per person</a:t>
                      </a:r>
                      <a:r>
                        <a:rPr b="1" lang="en-GB" sz="900" u="none" cap="none" strike="noStrike">
                          <a:latin typeface="Helvetica Neue"/>
                          <a:ea typeface="Helvetica Neue"/>
                          <a:cs typeface="Helvetica Neue"/>
                          <a:sym typeface="Helvetica Neue"/>
                        </a:rPr>
                        <a:t> (+ First Aid $55.00)</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9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QCE Outcome:</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Maximum 4 QCE Credits</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138" name="Google Shape;138;p10"/>
          <p:cNvSpPr txBox="1"/>
          <p:nvPr/>
        </p:nvSpPr>
        <p:spPr>
          <a:xfrm>
            <a:off x="6971168" y="238425"/>
            <a:ext cx="1906800" cy="924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Clr>
                <a:schemeClr val="dk1"/>
              </a:buClr>
              <a:buSzPts val="600"/>
              <a:buFont typeface="Arial"/>
              <a:buNone/>
            </a:pPr>
            <a:r>
              <a:rPr lang="en-GB" sz="600">
                <a:solidFill>
                  <a:srgbClr val="EFEFEF"/>
                </a:solidFill>
                <a:latin typeface="Helvetica Neue"/>
                <a:ea typeface="Helvetica Neue"/>
                <a:cs typeface="Helvetica Neue"/>
                <a:sym typeface="Helvetica Neue"/>
              </a:rPr>
              <a:t>SIS20122 Certificate II in Sport and Recreation</a:t>
            </a:r>
            <a:endParaRPr b="0" i="0" sz="600" u="none" cap="none" strike="noStrike">
              <a:solidFill>
                <a:srgbClr val="999999"/>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1"/>
          <p:cNvSpPr/>
          <p:nvPr/>
        </p:nvSpPr>
        <p:spPr>
          <a:xfrm>
            <a:off x="4072800" y="0"/>
            <a:ext cx="5071200" cy="5143500"/>
          </a:xfrm>
          <a:prstGeom prst="rect">
            <a:avLst/>
          </a:prstGeom>
          <a:solidFill>
            <a:srgbClr val="2DAA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144" name="Google Shape;144;p11"/>
          <p:cNvSpPr txBox="1"/>
          <p:nvPr/>
        </p:nvSpPr>
        <p:spPr>
          <a:xfrm>
            <a:off x="238475" y="238414"/>
            <a:ext cx="4175400" cy="92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2024 Business &amp; Tourism Course Offerings</a:t>
            </a:r>
            <a:endParaRPr b="0" i="0" sz="600" u="none" cap="none" strike="noStrike">
              <a:solidFill>
                <a:srgbClr val="999999"/>
              </a:solidFill>
              <a:latin typeface="Helvetica Neue"/>
              <a:ea typeface="Helvetica Neue"/>
              <a:cs typeface="Helvetica Neue"/>
              <a:sym typeface="Helvetica Neue"/>
            </a:endParaRPr>
          </a:p>
        </p:txBody>
      </p:sp>
      <p:pic>
        <p:nvPicPr>
          <p:cNvPr id="145" name="Google Shape;145;p11"/>
          <p:cNvPicPr preferRelativeResize="0"/>
          <p:nvPr/>
        </p:nvPicPr>
        <p:blipFill rotWithShape="1">
          <a:blip r:embed="rId3">
            <a:alphaModFix/>
          </a:blip>
          <a:srcRect b="0" l="0" r="0" t="0"/>
          <a:stretch/>
        </p:blipFill>
        <p:spPr>
          <a:xfrm>
            <a:off x="202300" y="4645526"/>
            <a:ext cx="888525" cy="324225"/>
          </a:xfrm>
          <a:prstGeom prst="rect">
            <a:avLst/>
          </a:prstGeom>
          <a:noFill/>
          <a:ln>
            <a:noFill/>
          </a:ln>
        </p:spPr>
      </p:pic>
      <p:sp>
        <p:nvSpPr>
          <p:cNvPr id="146" name="Google Shape;146;p11"/>
          <p:cNvSpPr txBox="1"/>
          <p:nvPr>
            <p:ph idx="1" type="body"/>
          </p:nvPr>
        </p:nvSpPr>
        <p:spPr>
          <a:xfrm>
            <a:off x="4979625" y="1901975"/>
            <a:ext cx="3670500" cy="2338500"/>
          </a:xfrm>
          <a:prstGeom prst="rect">
            <a:avLst/>
          </a:prstGeom>
          <a:noFill/>
          <a:ln>
            <a:noFill/>
          </a:ln>
        </p:spPr>
        <p:txBody>
          <a:bodyPr anchorCtr="0" anchor="t" bIns="91425" lIns="91425" spcFirstLastPara="1" rIns="91425" wrap="square" tIns="91425">
            <a:noAutofit/>
          </a:bodyPr>
          <a:lstStyle/>
          <a:p>
            <a:pPr indent="-304800" lvl="0" marL="457200" rtl="0" algn="l">
              <a:lnSpc>
                <a:spcPct val="110000"/>
              </a:lnSpc>
              <a:spcBef>
                <a:spcPts val="700"/>
              </a:spcBef>
              <a:spcAft>
                <a:spcPts val="0"/>
              </a:spcAft>
              <a:buClr>
                <a:schemeClr val="lt1"/>
              </a:buClr>
              <a:buSzPts val="1200"/>
              <a:buChar char="●"/>
            </a:pPr>
            <a:r>
              <a:rPr lang="en-GB" sz="1200">
                <a:solidFill>
                  <a:schemeClr val="lt1"/>
                </a:solidFill>
              </a:rPr>
              <a:t>SIS20122 Certificate II in Sport and Recreation (Maximum 4 QCE Credits)</a:t>
            </a:r>
            <a:endParaRPr sz="1200">
              <a:solidFill>
                <a:schemeClr val="lt1"/>
              </a:solidFill>
            </a:endParaRPr>
          </a:p>
          <a:p>
            <a:pPr indent="-304800" lvl="0" marL="457200" rtl="0" algn="l">
              <a:lnSpc>
                <a:spcPct val="110000"/>
              </a:lnSpc>
              <a:spcBef>
                <a:spcPts val="1000"/>
              </a:spcBef>
              <a:spcAft>
                <a:spcPts val="0"/>
              </a:spcAft>
              <a:buClr>
                <a:schemeClr val="lt1"/>
              </a:buClr>
              <a:buSzPts val="1200"/>
              <a:buChar char="●"/>
            </a:pPr>
            <a:r>
              <a:rPr lang="en-GB" sz="1200">
                <a:solidFill>
                  <a:schemeClr val="lt1"/>
                </a:solidFill>
              </a:rPr>
              <a:t>Community Coaching - Essential Skills Course (non-accredited), issued by Australian Sports Commission</a:t>
            </a:r>
            <a:endParaRPr sz="1200">
              <a:solidFill>
                <a:schemeClr val="lt1"/>
              </a:solidFill>
            </a:endParaRPr>
          </a:p>
          <a:p>
            <a:pPr indent="-304800" lvl="0" marL="457200" rtl="0" algn="l">
              <a:lnSpc>
                <a:spcPct val="110000"/>
              </a:lnSpc>
              <a:spcBef>
                <a:spcPts val="1000"/>
              </a:spcBef>
              <a:spcAft>
                <a:spcPts val="0"/>
              </a:spcAft>
              <a:buClr>
                <a:schemeClr val="lt1"/>
              </a:buClr>
              <a:buSzPts val="1200"/>
              <a:buChar char="●"/>
            </a:pPr>
            <a:r>
              <a:rPr lang="en-GB" sz="1200">
                <a:solidFill>
                  <a:schemeClr val="lt1"/>
                </a:solidFill>
              </a:rPr>
              <a:t>Direct pathway into SIS30122 Certificate III in Sport, Aquatics and Recreation (or SIS30321 Certificate III in Fitness)</a:t>
            </a:r>
            <a:endParaRPr sz="1200">
              <a:solidFill>
                <a:schemeClr val="lt1"/>
              </a:solidFill>
            </a:endParaRPr>
          </a:p>
          <a:p>
            <a:pPr indent="-304800" lvl="0" marL="457200" rtl="0" algn="l">
              <a:lnSpc>
                <a:spcPct val="110000"/>
              </a:lnSpc>
              <a:spcBef>
                <a:spcPts val="1000"/>
              </a:spcBef>
              <a:spcAft>
                <a:spcPts val="0"/>
              </a:spcAft>
              <a:buClr>
                <a:schemeClr val="lt1"/>
              </a:buClr>
              <a:buSzPts val="1200"/>
              <a:buChar char="●"/>
            </a:pPr>
            <a:r>
              <a:rPr lang="en-GB" sz="1200">
                <a:solidFill>
                  <a:schemeClr val="lt1"/>
                </a:solidFill>
              </a:rPr>
              <a:t>Recommended ‘optional’ additional training - t</a:t>
            </a:r>
            <a:r>
              <a:rPr lang="en-GB" sz="1200">
                <a:solidFill>
                  <a:schemeClr val="lt1"/>
                </a:solidFill>
              </a:rPr>
              <a:t>he nationally recognised First Aid competency - HLTAID011 Provide First Aid</a:t>
            </a:r>
            <a:endParaRPr sz="1200">
              <a:solidFill>
                <a:schemeClr val="lt1"/>
              </a:solidFill>
            </a:endParaRPr>
          </a:p>
        </p:txBody>
      </p:sp>
      <p:sp>
        <p:nvSpPr>
          <p:cNvPr id="147" name="Google Shape;147;p11"/>
          <p:cNvSpPr txBox="1"/>
          <p:nvPr>
            <p:ph type="title"/>
          </p:nvPr>
        </p:nvSpPr>
        <p:spPr>
          <a:xfrm>
            <a:off x="5092125" y="903025"/>
            <a:ext cx="3445500" cy="83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WHAT DO STUDENTS ACHIEVE?</a:t>
            </a:r>
            <a:endParaRPr b="1" sz="2400">
              <a:solidFill>
                <a:schemeClr val="lt1"/>
              </a:solidFill>
            </a:endParaRPr>
          </a:p>
        </p:txBody>
      </p:sp>
      <p:pic>
        <p:nvPicPr>
          <p:cNvPr id="148" name="Google Shape;148;p11"/>
          <p:cNvPicPr preferRelativeResize="0"/>
          <p:nvPr/>
        </p:nvPicPr>
        <p:blipFill rotWithShape="1">
          <a:blip r:embed="rId4">
            <a:alphaModFix/>
          </a:blip>
          <a:srcRect b="12484" l="0" r="0" t="12478"/>
          <a:stretch/>
        </p:blipFill>
        <p:spPr>
          <a:xfrm>
            <a:off x="0" y="-2725"/>
            <a:ext cx="4571999" cy="5143501"/>
          </a:xfrm>
          <a:prstGeom prst="rect">
            <a:avLst/>
          </a:prstGeom>
          <a:noFill/>
          <a:ln>
            <a:noFill/>
          </a:ln>
        </p:spPr>
      </p:pic>
      <p:pic>
        <p:nvPicPr>
          <p:cNvPr id="149" name="Google Shape;149;p11"/>
          <p:cNvPicPr preferRelativeResize="0"/>
          <p:nvPr/>
        </p:nvPicPr>
        <p:blipFill rotWithShape="1">
          <a:blip r:embed="rId5">
            <a:alphaModFix/>
          </a:blip>
          <a:srcRect b="0" l="0" r="0" t="0"/>
          <a:stretch/>
        </p:blipFill>
        <p:spPr>
          <a:xfrm>
            <a:off x="202300" y="4645526"/>
            <a:ext cx="888525" cy="324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AAE2"/>
        </a:solidFill>
      </p:bgPr>
    </p:bg>
    <p:spTree>
      <p:nvGrpSpPr>
        <p:cNvPr id="153" name="Shape 153"/>
        <p:cNvGrpSpPr/>
        <p:nvPr/>
      </p:nvGrpSpPr>
      <p:grpSpPr>
        <a:xfrm>
          <a:off x="0" y="0"/>
          <a:ext cx="0" cy="0"/>
          <a:chOff x="0" y="0"/>
          <a:chExt cx="0" cy="0"/>
        </a:xfrm>
      </p:grpSpPr>
      <p:sp>
        <p:nvSpPr>
          <p:cNvPr id="154" name="Google Shape;154;p12"/>
          <p:cNvSpPr txBox="1"/>
          <p:nvPr>
            <p:ph type="title"/>
          </p:nvPr>
        </p:nvSpPr>
        <p:spPr>
          <a:xfrm>
            <a:off x="238475" y="2726025"/>
            <a:ext cx="1668600" cy="464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lang="en-GB" sz="1100">
                <a:solidFill>
                  <a:schemeClr val="lt1"/>
                </a:solidFill>
              </a:rPr>
              <a:t>SIS20122</a:t>
            </a:r>
            <a:endParaRPr sz="1100">
              <a:solidFill>
                <a:schemeClr val="lt1"/>
              </a:solidFill>
            </a:endParaRPr>
          </a:p>
          <a:p>
            <a:pPr indent="0" lvl="0" marL="0" rtl="0" algn="l">
              <a:lnSpc>
                <a:spcPct val="90000"/>
              </a:lnSpc>
              <a:spcBef>
                <a:spcPts val="0"/>
              </a:spcBef>
              <a:spcAft>
                <a:spcPts val="0"/>
              </a:spcAft>
              <a:buSzPts val="1100"/>
              <a:buNone/>
            </a:pPr>
            <a:r>
              <a:rPr lang="en-GB" sz="1100">
                <a:solidFill>
                  <a:schemeClr val="lt1"/>
                </a:solidFill>
              </a:rPr>
              <a:t>Certificate II in Sport and Recreation</a:t>
            </a:r>
            <a:endParaRPr sz="1100">
              <a:solidFill>
                <a:schemeClr val="lt1"/>
              </a:solidFill>
            </a:endParaRPr>
          </a:p>
        </p:txBody>
      </p:sp>
      <p:pic>
        <p:nvPicPr>
          <p:cNvPr id="155" name="Google Shape;155;p12"/>
          <p:cNvPicPr preferRelativeResize="0"/>
          <p:nvPr/>
        </p:nvPicPr>
        <p:blipFill rotWithShape="1">
          <a:blip r:embed="rId3">
            <a:alphaModFix amt="70000"/>
          </a:blip>
          <a:srcRect b="0" l="0" r="0" t="0"/>
          <a:stretch/>
        </p:blipFill>
        <p:spPr>
          <a:xfrm>
            <a:off x="202300" y="4645526"/>
            <a:ext cx="888525" cy="324225"/>
          </a:xfrm>
          <a:prstGeom prst="rect">
            <a:avLst/>
          </a:prstGeom>
          <a:noFill/>
          <a:ln>
            <a:noFill/>
          </a:ln>
        </p:spPr>
      </p:pic>
      <p:sp>
        <p:nvSpPr>
          <p:cNvPr id="156" name="Google Shape;156;p12"/>
          <p:cNvSpPr txBox="1"/>
          <p:nvPr/>
        </p:nvSpPr>
        <p:spPr>
          <a:xfrm>
            <a:off x="6971168" y="238425"/>
            <a:ext cx="19068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EFEFEF"/>
                </a:solidFill>
                <a:latin typeface="Helvetica Neue"/>
                <a:ea typeface="Helvetica Neue"/>
                <a:cs typeface="Helvetica Neue"/>
                <a:sym typeface="Helvetica Neue"/>
              </a:rPr>
              <a:t>SIS201</a:t>
            </a:r>
            <a:r>
              <a:rPr lang="en-GB" sz="600">
                <a:solidFill>
                  <a:srgbClr val="EFEFEF"/>
                </a:solidFill>
                <a:latin typeface="Helvetica Neue"/>
                <a:ea typeface="Helvetica Neue"/>
                <a:cs typeface="Helvetica Neue"/>
                <a:sym typeface="Helvetica Neue"/>
              </a:rPr>
              <a:t>22</a:t>
            </a:r>
            <a:r>
              <a:rPr b="0" i="0" lang="en-GB" sz="600" u="none" cap="none" strike="noStrike">
                <a:solidFill>
                  <a:srgbClr val="EFEFEF"/>
                </a:solidFill>
                <a:latin typeface="Helvetica Neue"/>
                <a:ea typeface="Helvetica Neue"/>
                <a:cs typeface="Helvetica Neue"/>
                <a:sym typeface="Helvetica Neue"/>
              </a:rPr>
              <a:t> Certificate II in Sport and Recreation</a:t>
            </a:r>
            <a:endParaRPr b="0" i="0" sz="600" u="none" cap="none" strike="noStrike">
              <a:solidFill>
                <a:srgbClr val="EFEFEF"/>
              </a:solidFill>
              <a:latin typeface="Helvetica Neue"/>
              <a:ea typeface="Helvetica Neue"/>
              <a:cs typeface="Helvetica Neue"/>
              <a:sym typeface="Helvetica Neue"/>
            </a:endParaRPr>
          </a:p>
        </p:txBody>
      </p:sp>
      <p:graphicFrame>
        <p:nvGraphicFramePr>
          <p:cNvPr id="157" name="Google Shape;157;p12"/>
          <p:cNvGraphicFramePr/>
          <p:nvPr/>
        </p:nvGraphicFramePr>
        <p:xfrm>
          <a:off x="2278250" y="847063"/>
          <a:ext cx="3000000" cy="3000000"/>
        </p:xfrm>
        <a:graphic>
          <a:graphicData uri="http://schemas.openxmlformats.org/drawingml/2006/table">
            <a:tbl>
              <a:tblPr>
                <a:noFill/>
                <a:tableStyleId>{C0A18A65-ACCE-4C16-BACA-466F1B222D4B}</a:tableStyleId>
              </a:tblPr>
              <a:tblGrid>
                <a:gridCol w="592650"/>
                <a:gridCol w="2647875"/>
              </a:tblGrid>
              <a:tr h="88900">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1</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solidFill>
                      <a:schemeClr val="lt1"/>
                    </a:solidFill>
                  </a:tcPr>
                </a:tc>
              </a:tr>
              <a:tr h="88900">
                <a:tc vMerge="1"/>
                <a:tc>
                  <a:txBody>
                    <a:bodyPr/>
                    <a:lstStyle/>
                    <a:p>
                      <a:pPr indent="0" lvl="0" marL="0" marR="0" rtl="0" algn="l">
                        <a:lnSpc>
                          <a:spcPct val="100000"/>
                        </a:lnSpc>
                        <a:spcBef>
                          <a:spcPts val="0"/>
                        </a:spcBef>
                        <a:spcAft>
                          <a:spcPts val="0"/>
                        </a:spcAft>
                        <a:buClr>
                          <a:schemeClr val="dk1"/>
                        </a:buClr>
                        <a:buSzPts val="1100"/>
                        <a:buFont typeface="Arial"/>
                        <a:buNone/>
                      </a:pPr>
                      <a:r>
                        <a:rPr lang="en-GB" sz="700" u="none" cap="none" strike="noStrike">
                          <a:solidFill>
                            <a:srgbClr val="434343"/>
                          </a:solidFill>
                          <a:latin typeface="Helvetica Neue"/>
                          <a:ea typeface="Helvetica Neue"/>
                          <a:cs typeface="Helvetica Neue"/>
                          <a:sym typeface="Helvetica Neue"/>
                        </a:rPr>
                        <a:t>Introduction to Coaching Programs</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Introduction to the Sport, Fitness and Recreation (SFR) Industry</a:t>
                      </a:r>
                      <a:endParaRPr sz="700" u="none" cap="none" strike="noStrike">
                        <a:solidFill>
                          <a:srgbClr val="434343"/>
                        </a:solidFill>
                        <a:latin typeface="Helvetica Neue"/>
                        <a:ea typeface="Helvetica Neue"/>
                        <a:cs typeface="Helvetica Neue"/>
                        <a:sym typeface="Helvetica Neue"/>
                      </a:endParaRPr>
                    </a:p>
                  </a:txBody>
                  <a:tcPr marT="91425" marB="91425" marR="91425" marL="91425" anchor="ctr">
                    <a:solidFill>
                      <a:srgbClr val="FFFFFF">
                        <a:alpha val="69803"/>
                      </a:srgbClr>
                    </a:solidFill>
                  </a:tcPr>
                </a:tc>
              </a:tr>
              <a:tr h="88900">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solidFill>
                      <a:schemeClr val="lt1"/>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Coaching Program (Student Delivery): Plan and Deliver Coaching Sessions </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SFR Coaching Program (Supervisor): Assist with Delivering Coaching Sessions</a:t>
                      </a:r>
                      <a:endParaRPr sz="700" u="none" cap="none" strike="noStrike">
                        <a:solidFill>
                          <a:srgbClr val="434343"/>
                        </a:solidFill>
                        <a:latin typeface="Helvetica Neue"/>
                        <a:ea typeface="Helvetica Neue"/>
                        <a:cs typeface="Helvetica Neue"/>
                        <a:sym typeface="Helvetica Neue"/>
                      </a:endParaRPr>
                    </a:p>
                  </a:txBody>
                  <a:tcPr marT="91425" marB="91425" marR="91425" marL="91425" anchor="ctr">
                    <a:solidFill>
                      <a:srgbClr val="FFFFFF">
                        <a:alpha val="69803"/>
                      </a:srgbClr>
                    </a:solidFill>
                  </a:tcPr>
                </a:tc>
              </a:tr>
            </a:tbl>
          </a:graphicData>
        </a:graphic>
      </p:graphicFrame>
      <p:graphicFrame>
        <p:nvGraphicFramePr>
          <p:cNvPr id="158" name="Google Shape;158;p12"/>
          <p:cNvGraphicFramePr/>
          <p:nvPr/>
        </p:nvGraphicFramePr>
        <p:xfrm>
          <a:off x="5652225" y="847063"/>
          <a:ext cx="3000000" cy="3000000"/>
        </p:xfrm>
        <a:graphic>
          <a:graphicData uri="http://schemas.openxmlformats.org/drawingml/2006/table">
            <a:tbl>
              <a:tblPr>
                <a:noFill/>
                <a:tableStyleId>{C0A18A65-ACCE-4C16-BACA-466F1B222D4B}</a:tableStyleId>
              </a:tblPr>
              <a:tblGrid>
                <a:gridCol w="554725"/>
                <a:gridCol w="2685800"/>
              </a:tblGrid>
              <a:tr h="2895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3</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solidFill>
                      <a:schemeClr val="lt1"/>
                    </a:solidFill>
                  </a:tcPr>
                </a:tc>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chemeClr val="accent1"/>
                        </a:solidFill>
                        <a:latin typeface="Helvetica Neue"/>
                        <a:ea typeface="Helvetica Neue"/>
                        <a:cs typeface="Helvetica Neue"/>
                        <a:sym typeface="Helvetica Neue"/>
                      </a:endParaRPr>
                    </a:p>
                  </a:txBody>
                  <a:tcPr marT="91425" marB="91425" marR="91425" marL="91425" anchor="ctr">
                    <a:solidFill>
                      <a:schemeClr val="lt1"/>
                    </a:solidFill>
                  </a:tcPr>
                </a:tc>
              </a:tr>
              <a:tr h="381000">
                <a:tc vMerge="1"/>
                <a:tc>
                  <a:txBody>
                    <a:bodyPr/>
                    <a:lstStyle/>
                    <a:p>
                      <a:pPr indent="0" lvl="0" marL="0" marR="0" rtl="0" algn="l">
                        <a:lnSpc>
                          <a:spcPct val="100000"/>
                        </a:lnSpc>
                        <a:spcBef>
                          <a:spcPts val="0"/>
                        </a:spcBef>
                        <a:spcAft>
                          <a:spcPts val="0"/>
                        </a:spcAft>
                        <a:buClr>
                          <a:schemeClr val="dk1"/>
                        </a:buClr>
                        <a:buSzPts val="1100"/>
                        <a:buFont typeface="Arial"/>
                        <a:buNone/>
                      </a:pPr>
                      <a:r>
                        <a:rPr lang="en-GB" sz="700">
                          <a:solidFill>
                            <a:srgbClr val="434343"/>
                          </a:solidFill>
                          <a:latin typeface="Helvetica Neue"/>
                          <a:ea typeface="Helvetica Neue"/>
                          <a:cs typeface="Helvetica Neue"/>
                          <a:sym typeface="Helvetica Neue"/>
                        </a:rPr>
                        <a:t>Working in the SFR Industry</a:t>
                      </a:r>
                      <a:endParaRPr sz="700">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GB" sz="700">
                          <a:solidFill>
                            <a:srgbClr val="434343"/>
                          </a:solidFill>
                          <a:latin typeface="Helvetica Neue"/>
                          <a:ea typeface="Helvetica Neue"/>
                          <a:cs typeface="Helvetica Neue"/>
                          <a:sym typeface="Helvetica Neue"/>
                        </a:rPr>
                        <a:t>Providing Quality Service in the SFR Industry</a:t>
                      </a:r>
                      <a:endParaRPr sz="700" u="none" cap="none" strike="noStrike">
                        <a:solidFill>
                          <a:srgbClr val="434343"/>
                        </a:solidFill>
                        <a:latin typeface="Helvetica Neue"/>
                        <a:ea typeface="Helvetica Neue"/>
                        <a:cs typeface="Helvetica Neue"/>
                        <a:sym typeface="Helvetica Neue"/>
                      </a:endParaRPr>
                    </a:p>
                  </a:txBody>
                  <a:tcPr marT="91425" marB="91425" marR="91425" marL="91425" anchor="ctr">
                    <a:solidFill>
                      <a:srgbClr val="FFFFFF">
                        <a:alpha val="69803"/>
                      </a:srgbClr>
                    </a:solidFill>
                  </a:tcPr>
                </a:tc>
              </a:tr>
              <a:tr h="279875">
                <a:tc vMerge="1"/>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solidFill>
                      <a:schemeClr val="lt1"/>
                    </a:solidFill>
                  </a:tcPr>
                </a:tc>
              </a:tr>
              <a:tr h="381000">
                <a:tc vMerge="1"/>
                <a:tc>
                  <a:txBody>
                    <a:bodyPr/>
                    <a:lstStyle/>
                    <a:p>
                      <a:pPr indent="0" lvl="0" marL="0" marR="0" rtl="0" algn="l">
                        <a:lnSpc>
                          <a:spcPct val="100000"/>
                        </a:lnSpc>
                        <a:spcBef>
                          <a:spcPts val="0"/>
                        </a:spcBef>
                        <a:spcAft>
                          <a:spcPts val="0"/>
                        </a:spcAft>
                        <a:buClr>
                          <a:schemeClr val="dk1"/>
                        </a:buClr>
                        <a:buSzPts val="1100"/>
                        <a:buFont typeface="Arial"/>
                        <a:buNone/>
                      </a:pPr>
                      <a:r>
                        <a:rPr lang="en-GB" sz="700" u="none" cap="none" strike="noStrike">
                          <a:solidFill>
                            <a:srgbClr val="434343"/>
                          </a:solidFill>
                          <a:latin typeface="Helvetica Neue"/>
                          <a:ea typeface="Helvetica Neue"/>
                          <a:cs typeface="Helvetica Neue"/>
                          <a:sym typeface="Helvetica Neue"/>
                        </a:rPr>
                        <a:t>Group Conditioning Program: Plan and Deliver Group Conditioning Sessions</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GB" sz="700">
                          <a:solidFill>
                            <a:srgbClr val="434343"/>
                          </a:solidFill>
                          <a:latin typeface="Helvetica Neue"/>
                          <a:ea typeface="Helvetica Neue"/>
                          <a:cs typeface="Helvetica Neue"/>
                          <a:sym typeface="Helvetica Neue"/>
                        </a:rPr>
                        <a:t>One-on-one Cardio Program: Plan and Deliver a Cardio Program</a:t>
                      </a:r>
                      <a:endParaRPr sz="700" u="none" cap="none" strike="noStrike">
                        <a:solidFill>
                          <a:srgbClr val="434343"/>
                        </a:solidFill>
                        <a:latin typeface="Helvetica Neue"/>
                        <a:ea typeface="Helvetica Neue"/>
                        <a:cs typeface="Helvetica Neue"/>
                        <a:sym typeface="Helvetica Neue"/>
                      </a:endParaRPr>
                    </a:p>
                  </a:txBody>
                  <a:tcPr marT="91425" marB="91425" marR="91425" marL="91425" anchor="ctr">
                    <a:solidFill>
                      <a:srgbClr val="FFFFFF">
                        <a:alpha val="69803"/>
                      </a:srgbClr>
                    </a:solidFill>
                  </a:tcPr>
                </a:tc>
              </a:tr>
            </a:tbl>
          </a:graphicData>
        </a:graphic>
      </p:graphicFrame>
      <p:graphicFrame>
        <p:nvGraphicFramePr>
          <p:cNvPr id="159" name="Google Shape;159;p12"/>
          <p:cNvGraphicFramePr/>
          <p:nvPr/>
        </p:nvGraphicFramePr>
        <p:xfrm>
          <a:off x="2278250" y="2786363"/>
          <a:ext cx="3000000" cy="3000000"/>
        </p:xfrm>
        <a:graphic>
          <a:graphicData uri="http://schemas.openxmlformats.org/drawingml/2006/table">
            <a:tbl>
              <a:tblPr>
                <a:noFill/>
                <a:tableStyleId>{C0A18A65-ACCE-4C16-BACA-466F1B222D4B}</a:tableStyleId>
              </a:tblPr>
              <a:tblGrid>
                <a:gridCol w="592650"/>
                <a:gridCol w="2647875"/>
              </a:tblGrid>
              <a:tr h="88900">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2</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solidFill>
                      <a:schemeClr val="lt1"/>
                    </a:solidFill>
                  </a:tcPr>
                </a:tc>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chemeClr val="accent1"/>
                        </a:solidFill>
                        <a:latin typeface="Helvetica Neue"/>
                        <a:ea typeface="Helvetica Neue"/>
                        <a:cs typeface="Helvetica Neue"/>
                        <a:sym typeface="Helvetica Neue"/>
                      </a:endParaRPr>
                    </a:p>
                  </a:txBody>
                  <a:tcPr marT="91425" marB="91425" marR="91425" marL="91425" anchor="ctr">
                    <a:lnB cap="flat" cmpd="sng" w="9525">
                      <a:solidFill>
                        <a:srgbClr val="9E9E9E"/>
                      </a:solidFill>
                      <a:prstDash val="solid"/>
                      <a:round/>
                      <a:headEnd len="sm" w="sm" type="none"/>
                      <a:tailEnd len="sm" w="sm" type="none"/>
                    </a:lnB>
                    <a:solidFill>
                      <a:schemeClr val="lt1"/>
                    </a:solidFill>
                  </a:tcPr>
                </a:tc>
              </a:tr>
              <a:tr h="88900">
                <a:tc vMerge="1"/>
                <a:tc>
                  <a:txBody>
                    <a:bodyPr/>
                    <a:lstStyle/>
                    <a:p>
                      <a:pPr indent="0" lvl="0" marL="0" marR="0" rtl="0" algn="l">
                        <a:lnSpc>
                          <a:spcPct val="100000"/>
                        </a:lnSpc>
                        <a:spcBef>
                          <a:spcPts val="0"/>
                        </a:spcBef>
                        <a:spcAft>
                          <a:spcPts val="0"/>
                        </a:spcAft>
                        <a:buClr>
                          <a:schemeClr val="dk1"/>
                        </a:buClr>
                        <a:buSzPts val="1100"/>
                        <a:buFont typeface="Arial"/>
                        <a:buNone/>
                      </a:pPr>
                      <a:r>
                        <a:rPr lang="en-GB" sz="700">
                          <a:solidFill>
                            <a:srgbClr val="434343"/>
                          </a:solidFill>
                          <a:latin typeface="Helvetica Neue"/>
                          <a:ea typeface="Helvetica Neue"/>
                          <a:cs typeface="Helvetica Neue"/>
                          <a:sym typeface="Helvetica Neue"/>
                        </a:rPr>
                        <a:t>Introduction to Community Programs</a:t>
                      </a:r>
                      <a:endParaRPr sz="700">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GB" sz="700">
                          <a:solidFill>
                            <a:srgbClr val="434343"/>
                          </a:solidFill>
                          <a:latin typeface="Helvetica Neue"/>
                          <a:ea typeface="Helvetica Neue"/>
                          <a:cs typeface="Helvetica Neue"/>
                          <a:sym typeface="Helvetica Neue"/>
                        </a:rPr>
                        <a:t>Introduction to Conditioning Programs</a:t>
                      </a:r>
                      <a:endParaRPr sz="700" u="none" cap="none" strike="noStrike">
                        <a:solidFill>
                          <a:srgbClr val="434343"/>
                        </a:solidFill>
                        <a:latin typeface="Helvetica Neue"/>
                        <a:ea typeface="Helvetica Neue"/>
                        <a:cs typeface="Helvetica Neue"/>
                        <a:sym typeface="Helvetica Neue"/>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alpha val="69803"/>
                      </a:srgbClr>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46675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Community SFR Program</a:t>
                      </a:r>
                      <a:r>
                        <a:rPr lang="en-GB" sz="700">
                          <a:solidFill>
                            <a:srgbClr val="434343"/>
                          </a:solidFill>
                          <a:latin typeface="Helvetica Neue"/>
                          <a:ea typeface="Helvetica Neue"/>
                          <a:cs typeface="Helvetica Neue"/>
                          <a:sym typeface="Helvetica Neue"/>
                        </a:rPr>
                        <a:t>:</a:t>
                      </a:r>
                      <a:r>
                        <a:rPr lang="en-GB" sz="700" u="none" cap="none" strike="noStrike">
                          <a:solidFill>
                            <a:srgbClr val="434343"/>
                          </a:solidFill>
                          <a:latin typeface="Helvetica Neue"/>
                          <a:ea typeface="Helvetica Neue"/>
                          <a:cs typeface="Helvetica Neue"/>
                          <a:sym typeface="Helvetica Neue"/>
                        </a:rPr>
                        <a:t> Assist with Delivering Community SFR Sessions</a:t>
                      </a:r>
                      <a:endParaRPr sz="700">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Conditioning program: Participate in Conditioning Sessions</a:t>
                      </a:r>
                      <a:endParaRPr sz="700" u="none" cap="none" strike="noStrike">
                        <a:solidFill>
                          <a:srgbClr val="434343"/>
                        </a:solidFill>
                        <a:latin typeface="Helvetica Neue"/>
                        <a:ea typeface="Helvetica Neue"/>
                        <a:cs typeface="Helvetica Neue"/>
                        <a:sym typeface="Helvetica Neue"/>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alpha val="69803"/>
                      </a:srgbClr>
                    </a:solidFill>
                  </a:tcPr>
                </a:tc>
              </a:tr>
            </a:tbl>
          </a:graphicData>
        </a:graphic>
      </p:graphicFrame>
      <p:graphicFrame>
        <p:nvGraphicFramePr>
          <p:cNvPr id="160" name="Google Shape;160;p12"/>
          <p:cNvGraphicFramePr/>
          <p:nvPr/>
        </p:nvGraphicFramePr>
        <p:xfrm>
          <a:off x="5637450" y="2786363"/>
          <a:ext cx="3000000" cy="3000000"/>
        </p:xfrm>
        <a:graphic>
          <a:graphicData uri="http://schemas.openxmlformats.org/drawingml/2006/table">
            <a:tbl>
              <a:tblPr>
                <a:noFill/>
                <a:tableStyleId>{C0A18A65-ACCE-4C16-BACA-466F1B222D4B}</a:tableStyleId>
              </a:tblPr>
              <a:tblGrid>
                <a:gridCol w="554725"/>
                <a:gridCol w="2685800"/>
              </a:tblGrid>
              <a:tr h="2895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4</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solidFill>
                      <a:schemeClr val="lt1"/>
                    </a:solidFill>
                  </a:tcPr>
                </a:tc>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chemeClr val="accent1"/>
                        </a:solidFill>
                        <a:latin typeface="Helvetica Neue"/>
                        <a:ea typeface="Helvetica Neue"/>
                        <a:cs typeface="Helvetica Neue"/>
                        <a:sym typeface="Helvetica Neue"/>
                      </a:endParaRPr>
                    </a:p>
                  </a:txBody>
                  <a:tcPr marT="91425" marB="91425" marR="91425" marL="91425" anchor="ctr">
                    <a:solidFill>
                      <a:schemeClr val="lt1"/>
                    </a:solidFill>
                  </a:tcPr>
                </a:tc>
              </a:tr>
              <a:tr h="236525">
                <a:tc vMerge="1"/>
                <a:tc>
                  <a:txBody>
                    <a:bodyPr/>
                    <a:lstStyle/>
                    <a:p>
                      <a:pPr indent="0" lvl="0" marL="0" marR="0" rtl="0" algn="l">
                        <a:lnSpc>
                          <a:spcPct val="100000"/>
                        </a:lnSpc>
                        <a:spcBef>
                          <a:spcPts val="0"/>
                        </a:spcBef>
                        <a:spcAft>
                          <a:spcPts val="0"/>
                        </a:spcAft>
                        <a:buClr>
                          <a:schemeClr val="dk1"/>
                        </a:buClr>
                        <a:buSzPts val="1100"/>
                        <a:buFont typeface="Arial"/>
                        <a:buNone/>
                      </a:pPr>
                      <a:r>
                        <a:rPr lang="en-GB" sz="700" u="none" cap="none" strike="noStrike">
                          <a:solidFill>
                            <a:srgbClr val="434343"/>
                          </a:solidFill>
                          <a:latin typeface="Helvetica Neue"/>
                          <a:ea typeface="Helvetica Neue"/>
                          <a:cs typeface="Helvetica Neue"/>
                          <a:sym typeface="Helvetica Neue"/>
                        </a:rPr>
                        <a:t>Anatomy and Physiology - The </a:t>
                      </a:r>
                      <a:r>
                        <a:rPr lang="en-GB" sz="700">
                          <a:solidFill>
                            <a:srgbClr val="434343"/>
                          </a:solidFill>
                          <a:latin typeface="Helvetica Neue"/>
                          <a:ea typeface="Helvetica Neue"/>
                          <a:cs typeface="Helvetica Neue"/>
                          <a:sym typeface="Helvetica Neue"/>
                        </a:rPr>
                        <a:t>Musculoskeletal</a:t>
                      </a:r>
                      <a:r>
                        <a:rPr lang="en-GB" sz="700" u="none" cap="none" strike="noStrike">
                          <a:solidFill>
                            <a:srgbClr val="434343"/>
                          </a:solidFill>
                          <a:latin typeface="Helvetica Neue"/>
                          <a:ea typeface="Helvetica Neue"/>
                          <a:cs typeface="Helvetica Neue"/>
                          <a:sym typeface="Helvetica Neue"/>
                        </a:rPr>
                        <a:t> System</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First Aid Course: HLTAID011 Provide First Aid (Optional Additional Training)</a:t>
                      </a:r>
                      <a:endParaRPr sz="700" u="none" cap="none" strike="noStrike">
                        <a:solidFill>
                          <a:srgbClr val="434343"/>
                        </a:solidFill>
                        <a:latin typeface="Helvetica Neue"/>
                        <a:ea typeface="Helvetica Neue"/>
                        <a:cs typeface="Helvetica Neue"/>
                        <a:sym typeface="Helvetica Neue"/>
                      </a:endParaRPr>
                    </a:p>
                  </a:txBody>
                  <a:tcPr marT="91425" marB="91425" marR="91425" marL="91425" anchor="ctr">
                    <a:solidFill>
                      <a:srgbClr val="FFFFFF">
                        <a:alpha val="69803"/>
                      </a:srgbClr>
                    </a:solidFill>
                  </a:tcPr>
                </a:tc>
              </a:tr>
              <a:tr h="279875">
                <a:tc vMerge="1"/>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solidFill>
                      <a:schemeClr val="lt1"/>
                    </a:solidFill>
                  </a:tcPr>
                </a:tc>
              </a:tr>
              <a:tr h="301525">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Recreation Group Exercise Program</a:t>
                      </a:r>
                      <a:endParaRPr sz="700" u="none" cap="none" strike="noStrike">
                        <a:solidFill>
                          <a:srgbClr val="434343"/>
                        </a:solidFill>
                        <a:latin typeface="Helvetica Neue"/>
                        <a:ea typeface="Helvetica Neue"/>
                        <a:cs typeface="Helvetica Neue"/>
                        <a:sym typeface="Helvetica Neue"/>
                      </a:endParaRPr>
                    </a:p>
                  </a:txBody>
                  <a:tcPr marT="91425" marB="91425" marR="91425" marL="91425" anchor="ctr">
                    <a:solidFill>
                      <a:srgbClr val="FFFFFF">
                        <a:alpha val="69803"/>
                      </a:srgbClr>
                    </a:solidFill>
                  </a:tcPr>
                </a:tc>
              </a:tr>
            </a:tbl>
          </a:graphicData>
        </a:graphic>
      </p:graphicFrame>
      <p:sp>
        <p:nvSpPr>
          <p:cNvPr id="161" name="Google Shape;161;p12"/>
          <p:cNvSpPr txBox="1"/>
          <p:nvPr/>
        </p:nvSpPr>
        <p:spPr>
          <a:xfrm>
            <a:off x="223000" y="1911450"/>
            <a:ext cx="1799700" cy="855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80"/>
              <a:buFont typeface="Arial"/>
              <a:buNone/>
            </a:pPr>
            <a:r>
              <a:rPr b="1" i="0" lang="en-GB" sz="2180" u="none" cap="none" strike="noStrike">
                <a:solidFill>
                  <a:schemeClr val="lt1"/>
                </a:solidFill>
                <a:latin typeface="Helvetica Neue"/>
                <a:ea typeface="Helvetica Neue"/>
                <a:cs typeface="Helvetica Neue"/>
                <a:sym typeface="Helvetica Neue"/>
              </a:rPr>
              <a:t>COURSE SCHEDULE</a:t>
            </a:r>
            <a:endParaRPr b="1" i="0" sz="2180" u="none" cap="none" strike="noStrike">
              <a:solidFill>
                <a:schemeClr val="lt1"/>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3"/>
          <p:cNvSpPr/>
          <p:nvPr/>
        </p:nvSpPr>
        <p:spPr>
          <a:xfrm>
            <a:off x="0" y="0"/>
            <a:ext cx="5071200" cy="5143500"/>
          </a:xfrm>
          <a:prstGeom prst="rect">
            <a:avLst/>
          </a:prstGeom>
          <a:solidFill>
            <a:srgbClr val="2DAA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id="167" name="Google Shape;167;p13"/>
          <p:cNvPicPr preferRelativeResize="0"/>
          <p:nvPr/>
        </p:nvPicPr>
        <p:blipFill rotWithShape="1">
          <a:blip r:embed="rId3">
            <a:alphaModFix/>
          </a:blip>
          <a:srcRect b="12484" l="0" r="0" t="12478"/>
          <a:stretch/>
        </p:blipFill>
        <p:spPr>
          <a:xfrm>
            <a:off x="4572000" y="0"/>
            <a:ext cx="4572002" cy="5143501"/>
          </a:xfrm>
          <a:prstGeom prst="rect">
            <a:avLst/>
          </a:prstGeom>
          <a:noFill/>
          <a:ln>
            <a:noFill/>
          </a:ln>
        </p:spPr>
      </p:pic>
      <p:sp>
        <p:nvSpPr>
          <p:cNvPr id="168" name="Google Shape;168;p13"/>
          <p:cNvSpPr txBox="1"/>
          <p:nvPr>
            <p:ph type="title"/>
          </p:nvPr>
        </p:nvSpPr>
        <p:spPr>
          <a:xfrm>
            <a:off x="585275" y="1218795"/>
            <a:ext cx="3322800" cy="489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SKILLS ACQUIRED</a:t>
            </a:r>
            <a:endParaRPr b="1" sz="2400">
              <a:solidFill>
                <a:schemeClr val="lt1"/>
              </a:solidFill>
            </a:endParaRPr>
          </a:p>
        </p:txBody>
      </p:sp>
      <p:sp>
        <p:nvSpPr>
          <p:cNvPr id="169" name="Google Shape;169;p13"/>
          <p:cNvSpPr txBox="1"/>
          <p:nvPr/>
        </p:nvSpPr>
        <p:spPr>
          <a:xfrm>
            <a:off x="6971168" y="238425"/>
            <a:ext cx="19068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666666"/>
                </a:solidFill>
                <a:latin typeface="Helvetica Neue"/>
                <a:ea typeface="Helvetica Neue"/>
                <a:cs typeface="Helvetica Neue"/>
                <a:sym typeface="Helvetica Neue"/>
              </a:rPr>
              <a:t>SIS20122 Certificate II in Sport and Recreation</a:t>
            </a:r>
            <a:endParaRPr b="0" i="0" sz="600" u="none" cap="none" strike="noStrike">
              <a:solidFill>
                <a:srgbClr val="666666"/>
              </a:solidFill>
              <a:latin typeface="Helvetica Neue"/>
              <a:ea typeface="Helvetica Neue"/>
              <a:cs typeface="Helvetica Neue"/>
              <a:sym typeface="Helvetica Neue"/>
            </a:endParaRPr>
          </a:p>
        </p:txBody>
      </p:sp>
      <p:pic>
        <p:nvPicPr>
          <p:cNvPr id="170" name="Google Shape;170;p13"/>
          <p:cNvPicPr preferRelativeResize="0"/>
          <p:nvPr/>
        </p:nvPicPr>
        <p:blipFill rotWithShape="1">
          <a:blip r:embed="rId4">
            <a:alphaModFix amt="70000"/>
          </a:blip>
          <a:srcRect b="0" l="0" r="0" t="0"/>
          <a:stretch/>
        </p:blipFill>
        <p:spPr>
          <a:xfrm>
            <a:off x="202300" y="4645526"/>
            <a:ext cx="888525" cy="324225"/>
          </a:xfrm>
          <a:prstGeom prst="rect">
            <a:avLst/>
          </a:prstGeom>
          <a:noFill/>
          <a:ln>
            <a:noFill/>
          </a:ln>
        </p:spPr>
      </p:pic>
      <p:sp>
        <p:nvSpPr>
          <p:cNvPr id="171" name="Google Shape;171;p13"/>
          <p:cNvSpPr txBox="1"/>
          <p:nvPr>
            <p:ph idx="1" type="body"/>
          </p:nvPr>
        </p:nvSpPr>
        <p:spPr>
          <a:xfrm>
            <a:off x="585275" y="1798049"/>
            <a:ext cx="3655200" cy="15474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1000"/>
              </a:spcBef>
              <a:spcAft>
                <a:spcPts val="0"/>
              </a:spcAft>
              <a:buClr>
                <a:schemeClr val="lt1"/>
              </a:buClr>
              <a:buSzPts val="1200"/>
              <a:buChar char="●"/>
            </a:pPr>
            <a:r>
              <a:rPr lang="en-GB" sz="1200">
                <a:solidFill>
                  <a:schemeClr val="lt1"/>
                </a:solidFill>
              </a:rPr>
              <a:t>Officiating games or school competitions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Coaching beginner participants to develop fundamental skills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Effective communication skills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Providing quality service to participants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Using digital technologies in sports environments</a:t>
            </a:r>
            <a:endParaRPr sz="12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4"/>
          <p:cNvSpPr/>
          <p:nvPr/>
        </p:nvSpPr>
        <p:spPr>
          <a:xfrm>
            <a:off x="0" y="0"/>
            <a:ext cx="5071200" cy="5143500"/>
          </a:xfrm>
          <a:prstGeom prst="rect">
            <a:avLst/>
          </a:prstGeom>
          <a:solidFill>
            <a:srgbClr val="2DAA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id="177" name="Google Shape;177;p14"/>
          <p:cNvPicPr preferRelativeResize="0"/>
          <p:nvPr/>
        </p:nvPicPr>
        <p:blipFill rotWithShape="1">
          <a:blip r:embed="rId3">
            <a:alphaModFix/>
          </a:blip>
          <a:srcRect b="12484" l="0" r="0" t="12478"/>
          <a:stretch/>
        </p:blipFill>
        <p:spPr>
          <a:xfrm>
            <a:off x="4572000" y="0"/>
            <a:ext cx="4572002" cy="5143501"/>
          </a:xfrm>
          <a:prstGeom prst="rect">
            <a:avLst/>
          </a:prstGeom>
          <a:noFill/>
          <a:ln>
            <a:noFill/>
          </a:ln>
        </p:spPr>
      </p:pic>
      <p:sp>
        <p:nvSpPr>
          <p:cNvPr id="178" name="Google Shape;178;p14"/>
          <p:cNvSpPr txBox="1"/>
          <p:nvPr>
            <p:ph type="title"/>
          </p:nvPr>
        </p:nvSpPr>
        <p:spPr>
          <a:xfrm>
            <a:off x="614400" y="1256525"/>
            <a:ext cx="2751900" cy="83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HOW WILL YOU BE ASSESSED?</a:t>
            </a:r>
            <a:endParaRPr b="1" sz="2400">
              <a:solidFill>
                <a:schemeClr val="lt1"/>
              </a:solidFill>
            </a:endParaRPr>
          </a:p>
        </p:txBody>
      </p:sp>
      <p:pic>
        <p:nvPicPr>
          <p:cNvPr id="179" name="Google Shape;179;p14"/>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180" name="Google Shape;180;p14"/>
          <p:cNvSpPr txBox="1"/>
          <p:nvPr/>
        </p:nvSpPr>
        <p:spPr>
          <a:xfrm>
            <a:off x="6971168" y="238425"/>
            <a:ext cx="19068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SIS201</a:t>
            </a:r>
            <a:r>
              <a:rPr lang="en-GB" sz="600">
                <a:solidFill>
                  <a:srgbClr val="999999"/>
                </a:solidFill>
                <a:latin typeface="Helvetica Neue"/>
                <a:ea typeface="Helvetica Neue"/>
                <a:cs typeface="Helvetica Neue"/>
                <a:sym typeface="Helvetica Neue"/>
              </a:rPr>
              <a:t>22</a:t>
            </a:r>
            <a:r>
              <a:rPr b="0" i="0" lang="en-GB" sz="600" u="none" cap="none" strike="noStrike">
                <a:solidFill>
                  <a:srgbClr val="999999"/>
                </a:solidFill>
                <a:latin typeface="Helvetica Neue"/>
                <a:ea typeface="Helvetica Neue"/>
                <a:cs typeface="Helvetica Neue"/>
                <a:sym typeface="Helvetica Neue"/>
              </a:rPr>
              <a:t> Certificate II in Sport and Recreation</a:t>
            </a:r>
            <a:endParaRPr b="0" i="0" sz="600" u="none" cap="none" strike="noStrike">
              <a:solidFill>
                <a:srgbClr val="999999"/>
              </a:solidFill>
              <a:latin typeface="Helvetica Neue"/>
              <a:ea typeface="Helvetica Neue"/>
              <a:cs typeface="Helvetica Neue"/>
              <a:sym typeface="Helvetica Neue"/>
            </a:endParaRPr>
          </a:p>
        </p:txBody>
      </p:sp>
      <p:sp>
        <p:nvSpPr>
          <p:cNvPr id="181" name="Google Shape;181;p14"/>
          <p:cNvSpPr txBox="1"/>
          <p:nvPr>
            <p:ph idx="1" type="body"/>
          </p:nvPr>
        </p:nvSpPr>
        <p:spPr>
          <a:xfrm>
            <a:off x="546275" y="2119650"/>
            <a:ext cx="3559800" cy="9042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700"/>
              </a:spcBef>
              <a:spcAft>
                <a:spcPts val="0"/>
              </a:spcAft>
              <a:buClr>
                <a:schemeClr val="lt1"/>
              </a:buClr>
              <a:buSzPts val="1200"/>
              <a:buChar char="●"/>
            </a:pPr>
            <a:r>
              <a:rPr lang="en-GB" sz="1200">
                <a:solidFill>
                  <a:schemeClr val="lt1"/>
                </a:solidFill>
              </a:rPr>
              <a:t>Planning and conducting programs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Completing sport and recreation-related documents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Personal reflections and quizzes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Knowledge and knowledge extension activities </a:t>
            </a:r>
            <a:endParaRPr sz="120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5"/>
          <p:cNvSpPr/>
          <p:nvPr/>
        </p:nvSpPr>
        <p:spPr>
          <a:xfrm>
            <a:off x="0" y="-50"/>
            <a:ext cx="3980400" cy="5143500"/>
          </a:xfrm>
          <a:prstGeom prst="rect">
            <a:avLst/>
          </a:prstGeom>
          <a:solidFill>
            <a:srgbClr val="2DAA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id="187" name="Google Shape;187;p15"/>
          <p:cNvPicPr preferRelativeResize="0"/>
          <p:nvPr/>
        </p:nvPicPr>
        <p:blipFill rotWithShape="1">
          <a:blip r:embed="rId3">
            <a:alphaModFix/>
          </a:blip>
          <a:srcRect b="0" l="0" r="0" t="0"/>
          <a:stretch/>
        </p:blipFill>
        <p:spPr>
          <a:xfrm>
            <a:off x="202300" y="4645526"/>
            <a:ext cx="888525" cy="324225"/>
          </a:xfrm>
          <a:prstGeom prst="rect">
            <a:avLst/>
          </a:prstGeom>
          <a:noFill/>
          <a:ln>
            <a:noFill/>
          </a:ln>
        </p:spPr>
      </p:pic>
      <p:sp>
        <p:nvSpPr>
          <p:cNvPr id="188" name="Google Shape;188;p15"/>
          <p:cNvSpPr txBox="1"/>
          <p:nvPr>
            <p:ph type="title"/>
          </p:nvPr>
        </p:nvSpPr>
        <p:spPr>
          <a:xfrm>
            <a:off x="614400" y="2150350"/>
            <a:ext cx="2845800" cy="84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4400"/>
              <a:buNone/>
            </a:pPr>
            <a:r>
              <a:rPr b="1" lang="en-GB" sz="2400">
                <a:solidFill>
                  <a:schemeClr val="lt1"/>
                </a:solidFill>
              </a:rPr>
              <a:t>CAREER PATHWAYS</a:t>
            </a:r>
            <a:endParaRPr b="1" sz="2180">
              <a:solidFill>
                <a:schemeClr val="lt1"/>
              </a:solidFill>
            </a:endParaRPr>
          </a:p>
        </p:txBody>
      </p:sp>
      <p:sp>
        <p:nvSpPr>
          <p:cNvPr id="189" name="Google Shape;189;p15"/>
          <p:cNvSpPr txBox="1"/>
          <p:nvPr/>
        </p:nvSpPr>
        <p:spPr>
          <a:xfrm>
            <a:off x="5758950" y="550500"/>
            <a:ext cx="1434600" cy="609900"/>
          </a:xfrm>
          <a:prstGeom prst="rect">
            <a:avLst/>
          </a:prstGeom>
          <a:solidFill>
            <a:srgbClr val="2DAAE2"/>
          </a:solidFill>
          <a:ln>
            <a:noFill/>
          </a:ln>
        </p:spPr>
        <p:txBody>
          <a:bodyPr anchorCtr="0" anchor="t" bIns="180000" lIns="216000" spcFirstLastPara="1" rIns="216000" wrap="square" tIns="1800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Certificate II in Sport and Recreation</a:t>
            </a:r>
            <a:endParaRPr b="1" i="0" sz="800" u="none" cap="none" strike="noStrike">
              <a:solidFill>
                <a:schemeClr val="lt1"/>
              </a:solidFill>
              <a:latin typeface="Helvetica Neue"/>
              <a:ea typeface="Helvetica Neue"/>
              <a:cs typeface="Helvetica Neue"/>
              <a:sym typeface="Helvetica Neue"/>
            </a:endParaRPr>
          </a:p>
        </p:txBody>
      </p:sp>
      <p:sp>
        <p:nvSpPr>
          <p:cNvPr id="190" name="Google Shape;190;p15"/>
          <p:cNvSpPr txBox="1"/>
          <p:nvPr/>
        </p:nvSpPr>
        <p:spPr>
          <a:xfrm>
            <a:off x="4572000" y="1450750"/>
            <a:ext cx="1800000" cy="609900"/>
          </a:xfrm>
          <a:prstGeom prst="rect">
            <a:avLst/>
          </a:prstGeom>
          <a:solidFill>
            <a:srgbClr val="2DAAE2"/>
          </a:solidFill>
          <a:ln>
            <a:noFill/>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Club Level Official*</a:t>
            </a:r>
            <a:br>
              <a:rPr b="1" i="0" lang="en-GB" sz="800" u="none" cap="none" strike="noStrike">
                <a:solidFill>
                  <a:schemeClr val="lt1"/>
                </a:solidFill>
                <a:latin typeface="Helvetica Neue"/>
                <a:ea typeface="Helvetica Neue"/>
                <a:cs typeface="Helvetica Neue"/>
                <a:sym typeface="Helvetica Neue"/>
              </a:rPr>
            </a:br>
            <a:r>
              <a:rPr b="0" i="0" lang="en-GB" sz="800" u="none" cap="none" strike="noStrike">
                <a:solidFill>
                  <a:schemeClr val="lt1"/>
                </a:solidFill>
                <a:latin typeface="Helvetica Neue"/>
                <a:ea typeface="Helvetica Neue"/>
                <a:cs typeface="Helvetica Neue"/>
                <a:sym typeface="Helvetica Neue"/>
              </a:rPr>
              <a:t>(e.g. Referee – paid position)</a:t>
            </a:r>
            <a:endParaRPr b="0" i="0" sz="800" u="none" cap="none" strike="noStrike">
              <a:solidFill>
                <a:schemeClr val="lt1"/>
              </a:solidFill>
              <a:latin typeface="Helvetica Neue"/>
              <a:ea typeface="Helvetica Neue"/>
              <a:cs typeface="Helvetica Neue"/>
              <a:sym typeface="Helvetica Neue"/>
            </a:endParaRPr>
          </a:p>
        </p:txBody>
      </p:sp>
      <p:sp>
        <p:nvSpPr>
          <p:cNvPr id="191" name="Google Shape;191;p15"/>
          <p:cNvSpPr txBox="1"/>
          <p:nvPr/>
        </p:nvSpPr>
        <p:spPr>
          <a:xfrm>
            <a:off x="4572000" y="3270600"/>
            <a:ext cx="1800000" cy="367200"/>
          </a:xfrm>
          <a:prstGeom prst="rect">
            <a:avLst/>
          </a:prstGeom>
          <a:solidFill>
            <a:srgbClr val="2DAAE2">
              <a:alpha val="9803"/>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Sports Coach</a:t>
            </a:r>
            <a:endParaRPr b="1" i="0" sz="800" u="none" cap="none" strike="noStrike">
              <a:solidFill>
                <a:srgbClr val="2DAAE2"/>
              </a:solidFill>
              <a:latin typeface="Helvetica Neue"/>
              <a:ea typeface="Helvetica Neue"/>
              <a:cs typeface="Helvetica Neue"/>
              <a:sym typeface="Helvetica Neue"/>
            </a:endParaRPr>
          </a:p>
        </p:txBody>
      </p:sp>
      <p:sp>
        <p:nvSpPr>
          <p:cNvPr id="192" name="Google Shape;192;p15"/>
          <p:cNvSpPr txBox="1"/>
          <p:nvPr/>
        </p:nvSpPr>
        <p:spPr>
          <a:xfrm>
            <a:off x="4572000" y="3700800"/>
            <a:ext cx="1800000" cy="367200"/>
          </a:xfrm>
          <a:prstGeom prst="rect">
            <a:avLst/>
          </a:prstGeom>
          <a:solidFill>
            <a:srgbClr val="2DAAE2">
              <a:alpha val="9803"/>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Game Development Officer</a:t>
            </a:r>
            <a:endParaRPr b="1" i="0" sz="800" u="none" cap="none" strike="noStrike">
              <a:solidFill>
                <a:srgbClr val="2DAAE2"/>
              </a:solidFill>
              <a:latin typeface="Helvetica Neue"/>
              <a:ea typeface="Helvetica Neue"/>
              <a:cs typeface="Helvetica Neue"/>
              <a:sym typeface="Helvetica Neue"/>
            </a:endParaRPr>
          </a:p>
        </p:txBody>
      </p:sp>
      <p:sp>
        <p:nvSpPr>
          <p:cNvPr id="193" name="Google Shape;193;p15"/>
          <p:cNvSpPr txBox="1"/>
          <p:nvPr/>
        </p:nvSpPr>
        <p:spPr>
          <a:xfrm>
            <a:off x="6579725" y="3270900"/>
            <a:ext cx="1800000" cy="367200"/>
          </a:xfrm>
          <a:prstGeom prst="rect">
            <a:avLst/>
          </a:prstGeom>
          <a:solidFill>
            <a:srgbClr val="2DAAE2">
              <a:alpha val="9803"/>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Gym Instructor</a:t>
            </a:r>
            <a:endParaRPr b="1" i="0" sz="800" u="none" cap="none" strike="noStrike">
              <a:solidFill>
                <a:srgbClr val="2DAAE2"/>
              </a:solidFill>
              <a:latin typeface="Helvetica Neue"/>
              <a:ea typeface="Helvetica Neue"/>
              <a:cs typeface="Helvetica Neue"/>
              <a:sym typeface="Helvetica Neue"/>
            </a:endParaRPr>
          </a:p>
        </p:txBody>
      </p:sp>
      <p:sp>
        <p:nvSpPr>
          <p:cNvPr id="194" name="Google Shape;194;p15"/>
          <p:cNvSpPr txBox="1"/>
          <p:nvPr/>
        </p:nvSpPr>
        <p:spPr>
          <a:xfrm>
            <a:off x="6579725" y="3701100"/>
            <a:ext cx="1800000" cy="367200"/>
          </a:xfrm>
          <a:prstGeom prst="rect">
            <a:avLst/>
          </a:prstGeom>
          <a:solidFill>
            <a:srgbClr val="2DAAE2">
              <a:alpha val="9803"/>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Group Fitness Instructor</a:t>
            </a:r>
            <a:endParaRPr b="1" i="0" sz="800" u="none" cap="none" strike="noStrike">
              <a:solidFill>
                <a:srgbClr val="2DAAE2"/>
              </a:solidFill>
              <a:latin typeface="Helvetica Neue"/>
              <a:ea typeface="Helvetica Neue"/>
              <a:cs typeface="Helvetica Neue"/>
              <a:sym typeface="Helvetica Neue"/>
            </a:endParaRPr>
          </a:p>
        </p:txBody>
      </p:sp>
      <p:cxnSp>
        <p:nvCxnSpPr>
          <p:cNvPr id="195" name="Google Shape;195;p15"/>
          <p:cNvCxnSpPr>
            <a:stCxn id="189" idx="2"/>
            <a:endCxn id="190" idx="0"/>
          </p:cNvCxnSpPr>
          <p:nvPr/>
        </p:nvCxnSpPr>
        <p:spPr>
          <a:xfrm rot="5400000">
            <a:off x="5829000" y="803550"/>
            <a:ext cx="290400" cy="1004100"/>
          </a:xfrm>
          <a:prstGeom prst="bentConnector3">
            <a:avLst>
              <a:gd fmla="val 49991" name="adj1"/>
            </a:avLst>
          </a:prstGeom>
          <a:noFill/>
          <a:ln cap="flat" cmpd="sng" w="9525">
            <a:solidFill>
              <a:srgbClr val="2DAAE2"/>
            </a:solidFill>
            <a:prstDash val="solid"/>
            <a:round/>
            <a:headEnd len="sm" w="sm" type="none"/>
            <a:tailEnd len="sm" w="sm" type="none"/>
          </a:ln>
        </p:spPr>
      </p:cxnSp>
      <p:cxnSp>
        <p:nvCxnSpPr>
          <p:cNvPr id="196" name="Google Shape;196;p15"/>
          <p:cNvCxnSpPr>
            <a:stCxn id="189" idx="2"/>
            <a:endCxn id="197" idx="0"/>
          </p:cNvCxnSpPr>
          <p:nvPr/>
        </p:nvCxnSpPr>
        <p:spPr>
          <a:xfrm flipH="1" rot="-5400000">
            <a:off x="6833250" y="803400"/>
            <a:ext cx="290400" cy="1004400"/>
          </a:xfrm>
          <a:prstGeom prst="bentConnector3">
            <a:avLst>
              <a:gd fmla="val 49991" name="adj1"/>
            </a:avLst>
          </a:prstGeom>
          <a:noFill/>
          <a:ln cap="flat" cmpd="sng" w="9525">
            <a:solidFill>
              <a:srgbClr val="2DAAE2"/>
            </a:solidFill>
            <a:prstDash val="solid"/>
            <a:round/>
            <a:headEnd len="sm" w="sm" type="none"/>
            <a:tailEnd len="sm" w="sm" type="none"/>
          </a:ln>
        </p:spPr>
      </p:cxnSp>
      <p:cxnSp>
        <p:nvCxnSpPr>
          <p:cNvPr id="198" name="Google Shape;198;p15"/>
          <p:cNvCxnSpPr>
            <a:stCxn id="199" idx="3"/>
            <a:endCxn id="193" idx="3"/>
          </p:cNvCxnSpPr>
          <p:nvPr/>
        </p:nvCxnSpPr>
        <p:spPr>
          <a:xfrm>
            <a:off x="8380113" y="2940725"/>
            <a:ext cx="600" cy="513900"/>
          </a:xfrm>
          <a:prstGeom prst="bentConnector3">
            <a:avLst>
              <a:gd fmla="val 39687500" name="adj1"/>
            </a:avLst>
          </a:prstGeom>
          <a:noFill/>
          <a:ln cap="flat" cmpd="sng" w="9525">
            <a:solidFill>
              <a:srgbClr val="2DAAE2"/>
            </a:solidFill>
            <a:prstDash val="solid"/>
            <a:round/>
            <a:headEnd len="sm" w="sm" type="none"/>
            <a:tailEnd len="sm" w="sm" type="none"/>
          </a:ln>
        </p:spPr>
      </p:cxnSp>
      <p:cxnSp>
        <p:nvCxnSpPr>
          <p:cNvPr id="200" name="Google Shape;200;p15"/>
          <p:cNvCxnSpPr>
            <a:stCxn id="199" idx="3"/>
            <a:endCxn id="194" idx="3"/>
          </p:cNvCxnSpPr>
          <p:nvPr/>
        </p:nvCxnSpPr>
        <p:spPr>
          <a:xfrm>
            <a:off x="8380113" y="2940725"/>
            <a:ext cx="600" cy="944100"/>
          </a:xfrm>
          <a:prstGeom prst="bentConnector3">
            <a:avLst>
              <a:gd fmla="val 39687500" name="adj1"/>
            </a:avLst>
          </a:prstGeom>
          <a:noFill/>
          <a:ln cap="flat" cmpd="sng" w="9525">
            <a:solidFill>
              <a:srgbClr val="2DAAE2"/>
            </a:solidFill>
            <a:prstDash val="solid"/>
            <a:round/>
            <a:headEnd len="sm" w="sm" type="none"/>
            <a:tailEnd len="sm" w="sm" type="none"/>
          </a:ln>
        </p:spPr>
      </p:cxnSp>
      <p:cxnSp>
        <p:nvCxnSpPr>
          <p:cNvPr id="201" name="Google Shape;201;p15"/>
          <p:cNvCxnSpPr>
            <a:stCxn id="202" idx="1"/>
            <a:endCxn id="191" idx="1"/>
          </p:cNvCxnSpPr>
          <p:nvPr/>
        </p:nvCxnSpPr>
        <p:spPr>
          <a:xfrm>
            <a:off x="4572388" y="2940425"/>
            <a:ext cx="600" cy="513900"/>
          </a:xfrm>
          <a:prstGeom prst="bentConnector3">
            <a:avLst>
              <a:gd fmla="val -39752083" name="adj1"/>
            </a:avLst>
          </a:prstGeom>
          <a:noFill/>
          <a:ln cap="flat" cmpd="sng" w="9525">
            <a:solidFill>
              <a:srgbClr val="2DAAE2"/>
            </a:solidFill>
            <a:prstDash val="solid"/>
            <a:round/>
            <a:headEnd len="sm" w="sm" type="none"/>
            <a:tailEnd len="sm" w="sm" type="none"/>
          </a:ln>
        </p:spPr>
      </p:cxnSp>
      <p:cxnSp>
        <p:nvCxnSpPr>
          <p:cNvPr id="203" name="Google Shape;203;p15"/>
          <p:cNvCxnSpPr>
            <a:stCxn id="202" idx="1"/>
            <a:endCxn id="192" idx="1"/>
          </p:cNvCxnSpPr>
          <p:nvPr/>
        </p:nvCxnSpPr>
        <p:spPr>
          <a:xfrm>
            <a:off x="4572388" y="2940425"/>
            <a:ext cx="600" cy="944100"/>
          </a:xfrm>
          <a:prstGeom prst="bentConnector3">
            <a:avLst>
              <a:gd fmla="val -39752083" name="adj1"/>
            </a:avLst>
          </a:prstGeom>
          <a:noFill/>
          <a:ln cap="flat" cmpd="sng" w="9525">
            <a:solidFill>
              <a:srgbClr val="2DAAE2"/>
            </a:solidFill>
            <a:prstDash val="solid"/>
            <a:round/>
            <a:headEnd len="sm" w="sm" type="none"/>
            <a:tailEnd len="sm" w="sm" type="none"/>
          </a:ln>
        </p:spPr>
      </p:cxnSp>
      <p:sp>
        <p:nvSpPr>
          <p:cNvPr id="204" name="Google Shape;204;p15"/>
          <p:cNvSpPr txBox="1"/>
          <p:nvPr/>
        </p:nvSpPr>
        <p:spPr>
          <a:xfrm>
            <a:off x="6971168" y="238425"/>
            <a:ext cx="19068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SIS201</a:t>
            </a:r>
            <a:r>
              <a:rPr lang="en-GB" sz="600">
                <a:solidFill>
                  <a:srgbClr val="999999"/>
                </a:solidFill>
                <a:latin typeface="Helvetica Neue"/>
                <a:ea typeface="Helvetica Neue"/>
                <a:cs typeface="Helvetica Neue"/>
                <a:sym typeface="Helvetica Neue"/>
              </a:rPr>
              <a:t>22</a:t>
            </a:r>
            <a:r>
              <a:rPr b="0" i="0" lang="en-GB" sz="600" u="none" cap="none" strike="noStrike">
                <a:solidFill>
                  <a:srgbClr val="999999"/>
                </a:solidFill>
                <a:latin typeface="Helvetica Neue"/>
                <a:ea typeface="Helvetica Neue"/>
                <a:cs typeface="Helvetica Neue"/>
                <a:sym typeface="Helvetica Neue"/>
              </a:rPr>
              <a:t> Certificate II in Sport and Recreation</a:t>
            </a:r>
            <a:endParaRPr b="0" i="0" sz="600" u="none" cap="none" strike="noStrike">
              <a:solidFill>
                <a:srgbClr val="999999"/>
              </a:solidFill>
              <a:latin typeface="Helvetica Neue"/>
              <a:ea typeface="Helvetica Neue"/>
              <a:cs typeface="Helvetica Neue"/>
              <a:sym typeface="Helvetica Neue"/>
            </a:endParaRPr>
          </a:p>
        </p:txBody>
      </p:sp>
      <p:sp>
        <p:nvSpPr>
          <p:cNvPr id="205" name="Google Shape;205;p15"/>
          <p:cNvSpPr txBox="1"/>
          <p:nvPr/>
        </p:nvSpPr>
        <p:spPr>
          <a:xfrm>
            <a:off x="4572600" y="2123975"/>
            <a:ext cx="3807300" cy="486600"/>
          </a:xfrm>
          <a:prstGeom prst="rect">
            <a:avLst/>
          </a:prstGeom>
          <a:solidFill>
            <a:srgbClr val="2DAAE2"/>
          </a:solidFill>
          <a:ln>
            <a:noFill/>
          </a:ln>
        </p:spPr>
        <p:txBody>
          <a:bodyPr anchorCtr="0" anchor="t" bIns="180000" lIns="216000" spcFirstLastPara="1" rIns="216000" wrap="square" tIns="1800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Certificate III Pathways</a:t>
            </a:r>
            <a:endParaRPr b="1" i="0" sz="800" u="none" cap="none" strike="noStrike">
              <a:solidFill>
                <a:schemeClr val="lt1"/>
              </a:solidFill>
              <a:latin typeface="Helvetica Neue"/>
              <a:ea typeface="Helvetica Neue"/>
              <a:cs typeface="Helvetica Neue"/>
              <a:sym typeface="Helvetica Neue"/>
            </a:endParaRPr>
          </a:p>
        </p:txBody>
      </p:sp>
      <p:cxnSp>
        <p:nvCxnSpPr>
          <p:cNvPr id="206" name="Google Shape;206;p15"/>
          <p:cNvCxnSpPr>
            <a:stCxn id="189" idx="2"/>
            <a:endCxn id="205" idx="0"/>
          </p:cNvCxnSpPr>
          <p:nvPr/>
        </p:nvCxnSpPr>
        <p:spPr>
          <a:xfrm>
            <a:off x="6476250" y="1160400"/>
            <a:ext cx="0" cy="963600"/>
          </a:xfrm>
          <a:prstGeom prst="straightConnector1">
            <a:avLst/>
          </a:prstGeom>
          <a:noFill/>
          <a:ln cap="flat" cmpd="sng" w="9525">
            <a:solidFill>
              <a:srgbClr val="2DAAE2"/>
            </a:solidFill>
            <a:prstDash val="solid"/>
            <a:round/>
            <a:headEnd len="sm" w="sm" type="none"/>
            <a:tailEnd len="sm" w="sm" type="none"/>
          </a:ln>
        </p:spPr>
      </p:cxnSp>
      <p:sp>
        <p:nvSpPr>
          <p:cNvPr id="202" name="Google Shape;202;p15"/>
          <p:cNvSpPr txBox="1"/>
          <p:nvPr/>
        </p:nvSpPr>
        <p:spPr>
          <a:xfrm>
            <a:off x="4572388" y="2756825"/>
            <a:ext cx="1800000" cy="367200"/>
          </a:xfrm>
          <a:prstGeom prst="rect">
            <a:avLst/>
          </a:prstGeom>
          <a:solidFill>
            <a:srgbClr val="2DAAE2">
              <a:alpha val="60000"/>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Certificate III in Sport, Aquatics and Recreation</a:t>
            </a:r>
            <a:endParaRPr b="1" i="0" sz="800" u="none" cap="none" strike="noStrike">
              <a:solidFill>
                <a:schemeClr val="lt1"/>
              </a:solidFill>
              <a:latin typeface="Helvetica Neue"/>
              <a:ea typeface="Helvetica Neue"/>
              <a:cs typeface="Helvetica Neue"/>
              <a:sym typeface="Helvetica Neue"/>
            </a:endParaRPr>
          </a:p>
        </p:txBody>
      </p:sp>
      <p:sp>
        <p:nvSpPr>
          <p:cNvPr id="199" name="Google Shape;199;p15"/>
          <p:cNvSpPr txBox="1"/>
          <p:nvPr/>
        </p:nvSpPr>
        <p:spPr>
          <a:xfrm>
            <a:off x="6580113" y="2757125"/>
            <a:ext cx="1800000" cy="367200"/>
          </a:xfrm>
          <a:prstGeom prst="rect">
            <a:avLst/>
          </a:prstGeom>
          <a:solidFill>
            <a:srgbClr val="2DAAE2">
              <a:alpha val="60000"/>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Certificate III in Fitness</a:t>
            </a:r>
            <a:endParaRPr b="1" i="0" sz="800" u="none" cap="none" strike="noStrike">
              <a:solidFill>
                <a:schemeClr val="lt1"/>
              </a:solidFill>
              <a:latin typeface="Helvetica Neue"/>
              <a:ea typeface="Helvetica Neue"/>
              <a:cs typeface="Helvetica Neue"/>
              <a:sym typeface="Helvetica Neue"/>
            </a:endParaRPr>
          </a:p>
        </p:txBody>
      </p:sp>
      <p:cxnSp>
        <p:nvCxnSpPr>
          <p:cNvPr id="207" name="Google Shape;207;p15"/>
          <p:cNvCxnSpPr>
            <a:stCxn id="205" idx="2"/>
            <a:endCxn id="202" idx="3"/>
          </p:cNvCxnSpPr>
          <p:nvPr/>
        </p:nvCxnSpPr>
        <p:spPr>
          <a:xfrm rot="5400000">
            <a:off x="6259350" y="2723675"/>
            <a:ext cx="330000" cy="103800"/>
          </a:xfrm>
          <a:prstGeom prst="bentConnector2">
            <a:avLst/>
          </a:prstGeom>
          <a:noFill/>
          <a:ln cap="flat" cmpd="sng" w="9525">
            <a:solidFill>
              <a:srgbClr val="2DAAE2"/>
            </a:solidFill>
            <a:prstDash val="solid"/>
            <a:round/>
            <a:headEnd len="sm" w="sm" type="none"/>
            <a:tailEnd len="sm" w="sm" type="none"/>
          </a:ln>
        </p:spPr>
      </p:cxnSp>
      <p:cxnSp>
        <p:nvCxnSpPr>
          <p:cNvPr id="208" name="Google Shape;208;p15"/>
          <p:cNvCxnSpPr>
            <a:stCxn id="205" idx="2"/>
            <a:endCxn id="199" idx="1"/>
          </p:cNvCxnSpPr>
          <p:nvPr/>
        </p:nvCxnSpPr>
        <p:spPr>
          <a:xfrm flipH="1" rot="-5400000">
            <a:off x="6363000" y="2723825"/>
            <a:ext cx="330300" cy="103800"/>
          </a:xfrm>
          <a:prstGeom prst="bentConnector2">
            <a:avLst/>
          </a:prstGeom>
          <a:noFill/>
          <a:ln cap="flat" cmpd="sng" w="9525">
            <a:solidFill>
              <a:srgbClr val="2DAAE2"/>
            </a:solidFill>
            <a:prstDash val="solid"/>
            <a:round/>
            <a:headEnd len="sm" w="sm" type="none"/>
            <a:tailEnd len="sm" w="sm" type="none"/>
          </a:ln>
        </p:spPr>
      </p:cxnSp>
      <p:sp>
        <p:nvSpPr>
          <p:cNvPr id="209" name="Google Shape;209;p15"/>
          <p:cNvSpPr txBox="1"/>
          <p:nvPr/>
        </p:nvSpPr>
        <p:spPr>
          <a:xfrm>
            <a:off x="4572000" y="4131000"/>
            <a:ext cx="1800000" cy="367200"/>
          </a:xfrm>
          <a:prstGeom prst="rect">
            <a:avLst/>
          </a:prstGeom>
          <a:solidFill>
            <a:srgbClr val="2DAAE2">
              <a:alpha val="9803"/>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Recreation Officer</a:t>
            </a:r>
            <a:endParaRPr b="1" i="0" sz="800" u="none" cap="none" strike="noStrike">
              <a:solidFill>
                <a:srgbClr val="2DAAE2"/>
              </a:solidFill>
              <a:latin typeface="Helvetica Neue"/>
              <a:ea typeface="Helvetica Neue"/>
              <a:cs typeface="Helvetica Neue"/>
              <a:sym typeface="Helvetica Neue"/>
            </a:endParaRPr>
          </a:p>
        </p:txBody>
      </p:sp>
      <p:sp>
        <p:nvSpPr>
          <p:cNvPr id="210" name="Google Shape;210;p15"/>
          <p:cNvSpPr txBox="1"/>
          <p:nvPr/>
        </p:nvSpPr>
        <p:spPr>
          <a:xfrm>
            <a:off x="6579725" y="4131300"/>
            <a:ext cx="19068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666666"/>
                </a:solidFill>
                <a:latin typeface="Helvetica Neue"/>
                <a:ea typeface="Helvetica Neue"/>
                <a:cs typeface="Helvetica Neue"/>
                <a:sym typeface="Helvetica Neue"/>
              </a:rPr>
              <a:t>* When combined with individual sport’s National Officiating / Coaching Accreditation Scheme </a:t>
            </a:r>
            <a:endParaRPr b="0" i="0" sz="600" u="none" cap="none" strike="noStrike">
              <a:solidFill>
                <a:srgbClr val="666666"/>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666666"/>
                </a:solidFill>
                <a:latin typeface="Helvetica Neue"/>
                <a:ea typeface="Helvetica Neue"/>
                <a:cs typeface="Helvetica Neue"/>
                <a:sym typeface="Helvetica Neue"/>
              </a:rPr>
              <a:t>(NOAS/NCAS) technical requirements</a:t>
            </a:r>
            <a:endParaRPr b="0" i="0" sz="600" u="none" cap="none" strike="noStrike">
              <a:solidFill>
                <a:srgbClr val="666666"/>
              </a:solidFill>
              <a:latin typeface="Helvetica Neue"/>
              <a:ea typeface="Helvetica Neue"/>
              <a:cs typeface="Helvetica Neue"/>
              <a:sym typeface="Helvetica Neue"/>
            </a:endParaRPr>
          </a:p>
        </p:txBody>
      </p:sp>
      <p:sp>
        <p:nvSpPr>
          <p:cNvPr id="197" name="Google Shape;197;p15"/>
          <p:cNvSpPr txBox="1"/>
          <p:nvPr/>
        </p:nvSpPr>
        <p:spPr>
          <a:xfrm>
            <a:off x="6580500" y="1450750"/>
            <a:ext cx="1800000" cy="609900"/>
          </a:xfrm>
          <a:prstGeom prst="rect">
            <a:avLst/>
          </a:prstGeom>
          <a:solidFill>
            <a:srgbClr val="2DAAE2"/>
          </a:solidFill>
          <a:ln>
            <a:noFill/>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Club Level Coach*</a:t>
            </a:r>
            <a:endParaRPr b="1" i="0" sz="800" u="none" cap="none" strike="noStrike">
              <a:solidFill>
                <a:schemeClr val="lt1"/>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4" name="Shape 214"/>
        <p:cNvGrpSpPr/>
        <p:nvPr/>
      </p:nvGrpSpPr>
      <p:grpSpPr>
        <a:xfrm>
          <a:off x="0" y="0"/>
          <a:ext cx="0" cy="0"/>
          <a:chOff x="0" y="0"/>
          <a:chExt cx="0" cy="0"/>
        </a:xfrm>
      </p:grpSpPr>
      <p:sp>
        <p:nvSpPr>
          <p:cNvPr id="215" name="Google Shape;215;p16"/>
          <p:cNvSpPr txBox="1"/>
          <p:nvPr>
            <p:ph idx="4294967295" type="title"/>
          </p:nvPr>
        </p:nvSpPr>
        <p:spPr>
          <a:xfrm>
            <a:off x="1062300" y="1748175"/>
            <a:ext cx="7019400" cy="1386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GB" sz="4300">
                <a:solidFill>
                  <a:schemeClr val="lt1"/>
                </a:solidFill>
              </a:rPr>
              <a:t>SIS20321 Certificate II in Sport Coaching</a:t>
            </a:r>
            <a:endParaRPr b="1" sz="4300">
              <a:solidFill>
                <a:schemeClr val="lt1"/>
              </a:solidFill>
            </a:endParaRPr>
          </a:p>
        </p:txBody>
      </p:sp>
      <p:pic>
        <p:nvPicPr>
          <p:cNvPr id="216" name="Google Shape;216;p16"/>
          <p:cNvPicPr preferRelativeResize="0"/>
          <p:nvPr/>
        </p:nvPicPr>
        <p:blipFill rotWithShape="1">
          <a:blip r:embed="rId4">
            <a:alphaModFix/>
          </a:blip>
          <a:srcRect b="0" l="0" r="0" t="0"/>
          <a:stretch/>
        </p:blipFill>
        <p:spPr>
          <a:xfrm>
            <a:off x="3777712" y="3992425"/>
            <a:ext cx="1588576" cy="579701"/>
          </a:xfrm>
          <a:prstGeom prst="rect">
            <a:avLst/>
          </a:prstGeom>
          <a:noFill/>
          <a:ln>
            <a:noFill/>
          </a:ln>
        </p:spPr>
      </p:pic>
      <p:sp>
        <p:nvSpPr>
          <p:cNvPr id="217" name="Google Shape;217;p16"/>
          <p:cNvSpPr/>
          <p:nvPr/>
        </p:nvSpPr>
        <p:spPr>
          <a:xfrm>
            <a:off x="2669526" y="709625"/>
            <a:ext cx="3804949" cy="217280"/>
          </a:xfrm>
          <a:prstGeom prst="rect">
            <a:avLst/>
          </a:prstGeom>
        </p:spPr>
        <p:txBody>
          <a:bodyPr>
            <a:prstTxWarp prst="textPlain"/>
          </a:bodyPr>
          <a:lstStyle/>
          <a:p>
            <a:pPr lvl="0" algn="ctr"/>
            <a:r>
              <a:rPr b="1" i="0">
                <a:ln cap="flat" cmpd="sng" w="9525">
                  <a:solidFill>
                    <a:srgbClr val="2DAAE2"/>
                  </a:solidFill>
                  <a:prstDash val="solid"/>
                  <a:round/>
                  <a:headEnd len="sm" w="sm" type="none"/>
                  <a:tailEnd len="sm" w="sm" type="none"/>
                </a:ln>
                <a:noFill/>
                <a:latin typeface="Helvetica Neue"/>
              </a:rPr>
              <a:t>SPORT, FITNESS &amp; RECREATION</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17"/>
          <p:cNvPicPr preferRelativeResize="0"/>
          <p:nvPr/>
        </p:nvPicPr>
        <p:blipFill rotWithShape="1">
          <a:blip r:embed="rId3">
            <a:alphaModFix/>
          </a:blip>
          <a:srcRect b="0" l="0" r="0" t="0"/>
          <a:stretch/>
        </p:blipFill>
        <p:spPr>
          <a:xfrm>
            <a:off x="0" y="-2487"/>
            <a:ext cx="4572000" cy="5143500"/>
          </a:xfrm>
          <a:prstGeom prst="rect">
            <a:avLst/>
          </a:prstGeom>
          <a:noFill/>
          <a:ln>
            <a:noFill/>
          </a:ln>
        </p:spPr>
      </p:pic>
      <p:pic>
        <p:nvPicPr>
          <p:cNvPr id="223" name="Google Shape;223;p17"/>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224" name="Google Shape;224;p17"/>
          <p:cNvSpPr txBox="1"/>
          <p:nvPr>
            <p:ph idx="1" type="body"/>
          </p:nvPr>
        </p:nvSpPr>
        <p:spPr>
          <a:xfrm>
            <a:off x="317025" y="1518400"/>
            <a:ext cx="3887400" cy="294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GB" sz="1200">
                <a:solidFill>
                  <a:schemeClr val="lt1"/>
                </a:solidFill>
                <a:latin typeface="Helvetica Neue Light"/>
                <a:ea typeface="Helvetica Neue Light"/>
                <a:cs typeface="Helvetica Neue Light"/>
                <a:sym typeface="Helvetica Neue Light"/>
              </a:rPr>
              <a:t>This qualification provides a pathway to work in assistant coaching roles working or volunteering at community-based sports clubs and organisations in the Australian sport industry.</a:t>
            </a:r>
            <a:endParaRPr sz="120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0"/>
              </a:spcAft>
              <a:buSzPts val="1800"/>
              <a:buNone/>
            </a:pPr>
            <a:r>
              <a:rPr lang="en-GB" sz="1200">
                <a:solidFill>
                  <a:schemeClr val="lt1"/>
                </a:solidFill>
                <a:latin typeface="Helvetica Neue Light"/>
                <a:ea typeface="Helvetica Neue Light"/>
                <a:cs typeface="Helvetica Neue Light"/>
                <a:sym typeface="Helvetica Neue Light"/>
              </a:rPr>
              <a:t>Individuals with this qualification use a range of basic coaching skills to engage participants in a specific sport. They work under the supervision of a coach.</a:t>
            </a:r>
            <a:endParaRPr sz="120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0"/>
              </a:spcAft>
              <a:buSzPts val="1800"/>
              <a:buNone/>
            </a:pPr>
            <a:r>
              <a:rPr lang="en-GB" sz="1200">
                <a:solidFill>
                  <a:schemeClr val="lt1"/>
                </a:solidFill>
                <a:latin typeface="Helvetica Neue Light"/>
                <a:ea typeface="Helvetica Neue Light"/>
                <a:cs typeface="Helvetica Neue Light"/>
                <a:sym typeface="Helvetica Neue Light"/>
              </a:rPr>
              <a:t>Available with a ‘General’ or ‘Sport Specialty’ Coaching outcome - AFL, NRL, Netball, Rugby Union or Choose Your Own Sport!</a:t>
            </a:r>
            <a:endParaRPr sz="120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1000"/>
              </a:spcAft>
              <a:buSzPts val="1800"/>
              <a:buNone/>
            </a:pPr>
            <a:r>
              <a:t/>
            </a:r>
            <a:endParaRPr sz="1100">
              <a:solidFill>
                <a:schemeClr val="lt1"/>
              </a:solidFill>
              <a:latin typeface="Helvetica Neue Light"/>
              <a:ea typeface="Helvetica Neue Light"/>
              <a:cs typeface="Helvetica Neue Light"/>
              <a:sym typeface="Helvetica Neue Light"/>
            </a:endParaRPr>
          </a:p>
        </p:txBody>
      </p:sp>
      <p:sp>
        <p:nvSpPr>
          <p:cNvPr id="225" name="Google Shape;225;p17"/>
          <p:cNvSpPr txBox="1"/>
          <p:nvPr>
            <p:ph type="title"/>
          </p:nvPr>
        </p:nvSpPr>
        <p:spPr>
          <a:xfrm>
            <a:off x="317025" y="508325"/>
            <a:ext cx="3685200" cy="83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SIS20321 Certificate II in Sport Coaching</a:t>
            </a:r>
            <a:endParaRPr b="1" sz="2400">
              <a:solidFill>
                <a:schemeClr val="lt1"/>
              </a:solidFill>
            </a:endParaRPr>
          </a:p>
        </p:txBody>
      </p:sp>
      <p:graphicFrame>
        <p:nvGraphicFramePr>
          <p:cNvPr id="226" name="Google Shape;226;p17"/>
          <p:cNvGraphicFramePr/>
          <p:nvPr/>
        </p:nvGraphicFramePr>
        <p:xfrm>
          <a:off x="4889025" y="830688"/>
          <a:ext cx="3000000" cy="3000000"/>
        </p:xfrm>
        <a:graphic>
          <a:graphicData uri="http://schemas.openxmlformats.org/drawingml/2006/table">
            <a:tbl>
              <a:tblPr>
                <a:noFill/>
                <a:tableStyleId>{C0A18A65-ACCE-4C16-BACA-466F1B222D4B}</a:tableStyleId>
              </a:tblPr>
              <a:tblGrid>
                <a:gridCol w="1477600"/>
                <a:gridCol w="2472025"/>
              </a:tblGrid>
              <a:tr h="534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Delivery Format: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1-Year Format</a:t>
                      </a:r>
                      <a:br>
                        <a:rPr b="1" lang="en-GB" sz="900" u="none" cap="none" strike="noStrike">
                          <a:latin typeface="Helvetica Neue"/>
                          <a:ea typeface="Helvetica Neue"/>
                          <a:cs typeface="Helvetica Neue"/>
                          <a:sym typeface="Helvetica Neue"/>
                        </a:rPr>
                      </a:br>
                      <a:r>
                        <a:rPr b="1" lang="en-GB" sz="900" u="none" cap="none" strike="noStrike">
                          <a:latin typeface="Helvetica Neue"/>
                          <a:ea typeface="Helvetica Neue"/>
                          <a:cs typeface="Helvetica Neue"/>
                          <a:sym typeface="Helvetica Neue"/>
                        </a:rPr>
                        <a:t>(Packaged as 3-Terms)</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5925">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Timetable Requirements:</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1-Timetable Line</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43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Units of Competency:</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7 </a:t>
                      </a:r>
                      <a:r>
                        <a:rPr lang="en-GB" sz="900" u="none" cap="none" strike="noStrike">
                          <a:latin typeface="Helvetica Neue"/>
                          <a:ea typeface="Helvetica Neue"/>
                          <a:cs typeface="Helvetica Neue"/>
                          <a:sym typeface="Helvetica Neue"/>
                        </a:rPr>
                        <a:t>(3 Core units, 4 Elective units)</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404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Suitable Year Level(s):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Year 10</a:t>
                      </a:r>
                      <a:r>
                        <a:rPr lang="en-GB" sz="900" u="none" cap="none" strike="noStrike">
                          <a:latin typeface="Helvetica Neue"/>
                          <a:ea typeface="Helvetica Neue"/>
                          <a:cs typeface="Helvetica Neue"/>
                          <a:sym typeface="Helvetica Neue"/>
                        </a:rPr>
                        <a:t> (or Year 11 or 12)</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92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Study Mode: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900" u="none" cap="none" strike="noStrike">
                          <a:latin typeface="Helvetica Neue"/>
                          <a:ea typeface="Helvetica Neue"/>
                          <a:cs typeface="Helvetica Neue"/>
                          <a:sym typeface="Helvetica Neue"/>
                        </a:rPr>
                        <a:t>Combination of classroom and project-based learning, online learning (self-study) and practical work-related experience</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1025">
                <a:tc>
                  <a:txBody>
                    <a:bodyPr/>
                    <a:lstStyle/>
                    <a:p>
                      <a:pPr indent="0" lvl="0" marL="0" marR="0" rtl="0" algn="l">
                        <a:lnSpc>
                          <a:spcPct val="115000"/>
                        </a:lnSpc>
                        <a:spcBef>
                          <a:spcPts val="0"/>
                        </a:spcBef>
                        <a:spcAft>
                          <a:spcPts val="0"/>
                        </a:spcAft>
                        <a:buClr>
                          <a:srgbClr val="000000"/>
                        </a:buClr>
                        <a:buSzPts val="1500"/>
                        <a:buFont typeface="Arial"/>
                        <a:buNone/>
                      </a:pPr>
                      <a:r>
                        <a:rPr b="1" lang="en-GB" sz="900" u="none" cap="none" strike="noStrike">
                          <a:solidFill>
                            <a:srgbClr val="FFFFFF"/>
                          </a:solidFill>
                          <a:latin typeface="Helvetica Neue"/>
                          <a:ea typeface="Helvetica Neue"/>
                          <a:cs typeface="Helvetica Neue"/>
                          <a:sym typeface="Helvetica Neue"/>
                        </a:rPr>
                        <a:t>Cost </a:t>
                      </a:r>
                      <a:r>
                        <a:rPr lang="en-GB" sz="900" u="none" cap="none" strike="noStrike">
                          <a:solidFill>
                            <a:srgbClr val="FFFFFF"/>
                          </a:solidFill>
                          <a:latin typeface="Helvetica Neue"/>
                          <a:ea typeface="Helvetica Neue"/>
                          <a:cs typeface="Helvetica Neue"/>
                          <a:sym typeface="Helvetica Neue"/>
                        </a:rPr>
                        <a:t>(Fee-For-Service)</a:t>
                      </a:r>
                      <a:r>
                        <a:rPr b="1" lang="en-GB" sz="900" u="none" cap="none" strike="noStrike">
                          <a:solidFill>
                            <a:srgbClr val="FFFFFF"/>
                          </a:solidFill>
                          <a:latin typeface="Helvetica Neue"/>
                          <a:ea typeface="Helvetica Neue"/>
                          <a:cs typeface="Helvetica Neue"/>
                          <a:sym typeface="Helvetica Neue"/>
                        </a:rPr>
                        <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$265.00 </a:t>
                      </a:r>
                      <a:r>
                        <a:rPr lang="en-GB" sz="900" u="none" cap="none" strike="noStrike">
                          <a:latin typeface="Helvetica Neue"/>
                          <a:ea typeface="Helvetica Neue"/>
                          <a:cs typeface="Helvetica Neue"/>
                          <a:sym typeface="Helvetica Neue"/>
                        </a:rPr>
                        <a:t>per person</a:t>
                      </a:r>
                      <a:r>
                        <a:rPr b="1" lang="en-GB" sz="900" u="none" cap="none" strike="noStrike">
                          <a:latin typeface="Helvetica Neue"/>
                          <a:ea typeface="Helvetica Neue"/>
                          <a:cs typeface="Helvetica Neue"/>
                          <a:sym typeface="Helvetica Neue"/>
                        </a:rPr>
                        <a:t> (+ First Aid $55.00)</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9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QCE Outcome:</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Maximum 4 QCE Credits</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227" name="Google Shape;227;p17"/>
          <p:cNvSpPr txBox="1"/>
          <p:nvPr/>
        </p:nvSpPr>
        <p:spPr>
          <a:xfrm>
            <a:off x="6971168" y="238425"/>
            <a:ext cx="19068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SIS20321 Certificate II in Sport Coaching</a:t>
            </a:r>
            <a:endParaRPr b="0" i="0" sz="600" u="none" cap="none" strike="noStrike">
              <a:solidFill>
                <a:srgbClr val="999999"/>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8"/>
          <p:cNvSpPr/>
          <p:nvPr/>
        </p:nvSpPr>
        <p:spPr>
          <a:xfrm>
            <a:off x="4072800" y="0"/>
            <a:ext cx="5071200" cy="5143500"/>
          </a:xfrm>
          <a:prstGeom prst="rect">
            <a:avLst/>
          </a:prstGeom>
          <a:solidFill>
            <a:srgbClr val="2DAA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233" name="Google Shape;233;p18"/>
          <p:cNvSpPr txBox="1"/>
          <p:nvPr/>
        </p:nvSpPr>
        <p:spPr>
          <a:xfrm>
            <a:off x="238475" y="238414"/>
            <a:ext cx="4175400" cy="92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2024 Business &amp; Tourism Course Offerings</a:t>
            </a:r>
            <a:endParaRPr b="0" i="0" sz="600" u="none" cap="none" strike="noStrike">
              <a:solidFill>
                <a:srgbClr val="999999"/>
              </a:solidFill>
              <a:latin typeface="Helvetica Neue"/>
              <a:ea typeface="Helvetica Neue"/>
              <a:cs typeface="Helvetica Neue"/>
              <a:sym typeface="Helvetica Neue"/>
            </a:endParaRPr>
          </a:p>
        </p:txBody>
      </p:sp>
      <p:pic>
        <p:nvPicPr>
          <p:cNvPr id="234" name="Google Shape;234;p18"/>
          <p:cNvPicPr preferRelativeResize="0"/>
          <p:nvPr/>
        </p:nvPicPr>
        <p:blipFill rotWithShape="1">
          <a:blip r:embed="rId3">
            <a:alphaModFix/>
          </a:blip>
          <a:srcRect b="0" l="0" r="0" t="0"/>
          <a:stretch/>
        </p:blipFill>
        <p:spPr>
          <a:xfrm>
            <a:off x="202300" y="4645526"/>
            <a:ext cx="888525" cy="324225"/>
          </a:xfrm>
          <a:prstGeom prst="rect">
            <a:avLst/>
          </a:prstGeom>
          <a:noFill/>
          <a:ln>
            <a:noFill/>
          </a:ln>
        </p:spPr>
      </p:pic>
      <p:sp>
        <p:nvSpPr>
          <p:cNvPr id="235" name="Google Shape;235;p18"/>
          <p:cNvSpPr txBox="1"/>
          <p:nvPr>
            <p:ph idx="1" type="body"/>
          </p:nvPr>
        </p:nvSpPr>
        <p:spPr>
          <a:xfrm>
            <a:off x="4979625" y="1901975"/>
            <a:ext cx="3670500" cy="2338500"/>
          </a:xfrm>
          <a:prstGeom prst="rect">
            <a:avLst/>
          </a:prstGeom>
          <a:noFill/>
          <a:ln>
            <a:noFill/>
          </a:ln>
        </p:spPr>
        <p:txBody>
          <a:bodyPr anchorCtr="0" anchor="t" bIns="91425" lIns="91425" spcFirstLastPara="1" rIns="91425" wrap="square" tIns="91425">
            <a:noAutofit/>
          </a:bodyPr>
          <a:lstStyle/>
          <a:p>
            <a:pPr indent="-304800" lvl="0" marL="457200" rtl="0" algn="l">
              <a:lnSpc>
                <a:spcPct val="110000"/>
              </a:lnSpc>
              <a:spcBef>
                <a:spcPts val="700"/>
              </a:spcBef>
              <a:spcAft>
                <a:spcPts val="0"/>
              </a:spcAft>
              <a:buClr>
                <a:schemeClr val="lt1"/>
              </a:buClr>
              <a:buSzPts val="1200"/>
              <a:buChar char="●"/>
            </a:pPr>
            <a:r>
              <a:rPr lang="en-GB" sz="1200">
                <a:solidFill>
                  <a:schemeClr val="lt1"/>
                </a:solidFill>
              </a:rPr>
              <a:t>SIS20321 Certificate II in Sport Coaching (max. 4 QCE Credits)</a:t>
            </a:r>
            <a:endParaRPr sz="1200">
              <a:solidFill>
                <a:schemeClr val="lt1"/>
              </a:solidFill>
            </a:endParaRPr>
          </a:p>
          <a:p>
            <a:pPr indent="-304800" lvl="0" marL="457200" rtl="0" algn="l">
              <a:lnSpc>
                <a:spcPct val="110000"/>
              </a:lnSpc>
              <a:spcBef>
                <a:spcPts val="1000"/>
              </a:spcBef>
              <a:spcAft>
                <a:spcPts val="0"/>
              </a:spcAft>
              <a:buClr>
                <a:schemeClr val="lt1"/>
              </a:buClr>
              <a:buSzPts val="1200"/>
              <a:buChar char="●"/>
            </a:pPr>
            <a:r>
              <a:rPr lang="en-GB" sz="1200">
                <a:solidFill>
                  <a:schemeClr val="lt1"/>
                </a:solidFill>
              </a:rPr>
              <a:t>The nationally recognised First Aid competency - HLTAID011 Provide First Aid</a:t>
            </a:r>
            <a:endParaRPr sz="1200">
              <a:solidFill>
                <a:schemeClr val="lt1"/>
              </a:solidFill>
            </a:endParaRPr>
          </a:p>
          <a:p>
            <a:pPr indent="-304800" lvl="0" marL="457200" rtl="0" algn="l">
              <a:lnSpc>
                <a:spcPct val="110000"/>
              </a:lnSpc>
              <a:spcBef>
                <a:spcPts val="1000"/>
              </a:spcBef>
              <a:spcAft>
                <a:spcPts val="0"/>
              </a:spcAft>
              <a:buClr>
                <a:schemeClr val="lt1"/>
              </a:buClr>
              <a:buSzPts val="1200"/>
              <a:buChar char="●"/>
            </a:pPr>
            <a:r>
              <a:rPr lang="en-GB" sz="1200">
                <a:solidFill>
                  <a:schemeClr val="lt1"/>
                </a:solidFill>
              </a:rPr>
              <a:t>Community Coaching - Essential Skills Course (non-accredited), issued by  Australian Sports Commission</a:t>
            </a:r>
            <a:endParaRPr sz="1200">
              <a:solidFill>
                <a:schemeClr val="lt1"/>
              </a:solidFill>
            </a:endParaRPr>
          </a:p>
          <a:p>
            <a:pPr indent="-304800" lvl="0" marL="457200" rtl="0" algn="l">
              <a:lnSpc>
                <a:spcPct val="110000"/>
              </a:lnSpc>
              <a:spcBef>
                <a:spcPts val="1000"/>
              </a:spcBef>
              <a:spcAft>
                <a:spcPts val="1000"/>
              </a:spcAft>
              <a:buClr>
                <a:schemeClr val="lt1"/>
              </a:buClr>
              <a:buSzPts val="1200"/>
              <a:buChar char="●"/>
            </a:pPr>
            <a:r>
              <a:rPr lang="en-GB" sz="1200">
                <a:solidFill>
                  <a:schemeClr val="lt1"/>
                </a:solidFill>
              </a:rPr>
              <a:t>Direct pathway into SIS30321 Certificate III in Fitness or SIS30122 Certificate III in Sport, Aquatics and Recreation in Year 11 and 12.</a:t>
            </a:r>
            <a:endParaRPr sz="1200">
              <a:solidFill>
                <a:schemeClr val="lt1"/>
              </a:solidFill>
            </a:endParaRPr>
          </a:p>
        </p:txBody>
      </p:sp>
      <p:sp>
        <p:nvSpPr>
          <p:cNvPr id="236" name="Google Shape;236;p18"/>
          <p:cNvSpPr txBox="1"/>
          <p:nvPr>
            <p:ph type="title"/>
          </p:nvPr>
        </p:nvSpPr>
        <p:spPr>
          <a:xfrm>
            <a:off x="5092125" y="903025"/>
            <a:ext cx="3445500" cy="83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WHAT DO STUDENTS ACHIEVE?</a:t>
            </a:r>
            <a:endParaRPr b="1" sz="2400">
              <a:solidFill>
                <a:schemeClr val="lt1"/>
              </a:solidFill>
            </a:endParaRPr>
          </a:p>
        </p:txBody>
      </p:sp>
      <p:pic>
        <p:nvPicPr>
          <p:cNvPr id="237" name="Google Shape;237;p18"/>
          <p:cNvPicPr preferRelativeResize="0"/>
          <p:nvPr/>
        </p:nvPicPr>
        <p:blipFill rotWithShape="1">
          <a:blip r:embed="rId4">
            <a:alphaModFix/>
          </a:blip>
          <a:srcRect b="12484" l="0" r="0" t="12478"/>
          <a:stretch/>
        </p:blipFill>
        <p:spPr>
          <a:xfrm>
            <a:off x="0" y="-2725"/>
            <a:ext cx="4571999" cy="5143501"/>
          </a:xfrm>
          <a:prstGeom prst="rect">
            <a:avLst/>
          </a:prstGeom>
          <a:noFill/>
          <a:ln>
            <a:noFill/>
          </a:ln>
        </p:spPr>
      </p:pic>
      <p:pic>
        <p:nvPicPr>
          <p:cNvPr id="238" name="Google Shape;238;p18"/>
          <p:cNvPicPr preferRelativeResize="0"/>
          <p:nvPr/>
        </p:nvPicPr>
        <p:blipFill rotWithShape="1">
          <a:blip r:embed="rId5">
            <a:alphaModFix/>
          </a:blip>
          <a:srcRect b="0" l="0" r="0" t="0"/>
          <a:stretch/>
        </p:blipFill>
        <p:spPr>
          <a:xfrm>
            <a:off x="202300" y="4645526"/>
            <a:ext cx="888525" cy="324225"/>
          </a:xfrm>
          <a:prstGeom prst="rect">
            <a:avLst/>
          </a:prstGeom>
          <a:noFill/>
          <a:ln>
            <a:noFill/>
          </a:ln>
        </p:spPr>
      </p:pic>
      <p:sp>
        <p:nvSpPr>
          <p:cNvPr id="239" name="Google Shape;239;p18"/>
          <p:cNvSpPr txBox="1"/>
          <p:nvPr/>
        </p:nvSpPr>
        <p:spPr>
          <a:xfrm>
            <a:off x="6971168" y="238425"/>
            <a:ext cx="19068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EFEFEF"/>
                </a:solidFill>
                <a:latin typeface="Helvetica Neue"/>
                <a:ea typeface="Helvetica Neue"/>
                <a:cs typeface="Helvetica Neue"/>
                <a:sym typeface="Helvetica Neue"/>
              </a:rPr>
              <a:t>SIS20321 Certificate II in Sport Coaching</a:t>
            </a:r>
            <a:endParaRPr b="0" i="0" sz="600" u="none" cap="none" strike="noStrike">
              <a:solidFill>
                <a:srgbClr val="EFEFEF"/>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AAE2"/>
        </a:solidFill>
      </p:bgPr>
    </p:bg>
    <p:spTree>
      <p:nvGrpSpPr>
        <p:cNvPr id="243" name="Shape 243"/>
        <p:cNvGrpSpPr/>
        <p:nvPr/>
      </p:nvGrpSpPr>
      <p:grpSpPr>
        <a:xfrm>
          <a:off x="0" y="0"/>
          <a:ext cx="0" cy="0"/>
          <a:chOff x="0" y="0"/>
          <a:chExt cx="0" cy="0"/>
        </a:xfrm>
      </p:grpSpPr>
      <p:sp>
        <p:nvSpPr>
          <p:cNvPr id="244" name="Google Shape;244;p19"/>
          <p:cNvSpPr txBox="1"/>
          <p:nvPr>
            <p:ph type="title"/>
          </p:nvPr>
        </p:nvSpPr>
        <p:spPr>
          <a:xfrm>
            <a:off x="238475" y="2726025"/>
            <a:ext cx="1668600" cy="464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lang="en-GB" sz="1100">
                <a:solidFill>
                  <a:schemeClr val="lt1"/>
                </a:solidFill>
              </a:rPr>
              <a:t>SIS20321 </a:t>
            </a:r>
            <a:endParaRPr sz="1100">
              <a:solidFill>
                <a:schemeClr val="lt1"/>
              </a:solidFill>
            </a:endParaRPr>
          </a:p>
          <a:p>
            <a:pPr indent="0" lvl="0" marL="0" rtl="0" algn="l">
              <a:lnSpc>
                <a:spcPct val="90000"/>
              </a:lnSpc>
              <a:spcBef>
                <a:spcPts val="0"/>
              </a:spcBef>
              <a:spcAft>
                <a:spcPts val="0"/>
              </a:spcAft>
              <a:buSzPts val="1100"/>
              <a:buNone/>
            </a:pPr>
            <a:r>
              <a:rPr lang="en-GB" sz="1100">
                <a:solidFill>
                  <a:schemeClr val="lt1"/>
                </a:solidFill>
              </a:rPr>
              <a:t>Certificate II in Sport Coaching</a:t>
            </a:r>
            <a:endParaRPr sz="1100">
              <a:solidFill>
                <a:schemeClr val="lt1"/>
              </a:solidFill>
            </a:endParaRPr>
          </a:p>
        </p:txBody>
      </p:sp>
      <p:pic>
        <p:nvPicPr>
          <p:cNvPr id="245" name="Google Shape;245;p19"/>
          <p:cNvPicPr preferRelativeResize="0"/>
          <p:nvPr/>
        </p:nvPicPr>
        <p:blipFill rotWithShape="1">
          <a:blip r:embed="rId3">
            <a:alphaModFix amt="70000"/>
          </a:blip>
          <a:srcRect b="0" l="0" r="0" t="0"/>
          <a:stretch/>
        </p:blipFill>
        <p:spPr>
          <a:xfrm>
            <a:off x="202300" y="4645526"/>
            <a:ext cx="888525" cy="324225"/>
          </a:xfrm>
          <a:prstGeom prst="rect">
            <a:avLst/>
          </a:prstGeom>
          <a:noFill/>
          <a:ln>
            <a:noFill/>
          </a:ln>
        </p:spPr>
      </p:pic>
      <p:sp>
        <p:nvSpPr>
          <p:cNvPr id="246" name="Google Shape;246;p19"/>
          <p:cNvSpPr txBox="1"/>
          <p:nvPr/>
        </p:nvSpPr>
        <p:spPr>
          <a:xfrm>
            <a:off x="6971168" y="238425"/>
            <a:ext cx="19068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EFEFEF"/>
                </a:solidFill>
                <a:latin typeface="Helvetica Neue"/>
                <a:ea typeface="Helvetica Neue"/>
                <a:cs typeface="Helvetica Neue"/>
                <a:sym typeface="Helvetica Neue"/>
              </a:rPr>
              <a:t>SIS20321 Certificate II in Sport Coaching</a:t>
            </a:r>
            <a:endParaRPr b="0" i="0" sz="600" u="none" cap="none" strike="noStrike">
              <a:solidFill>
                <a:srgbClr val="EFEFEF"/>
              </a:solidFill>
              <a:latin typeface="Helvetica Neue"/>
              <a:ea typeface="Helvetica Neue"/>
              <a:cs typeface="Helvetica Neue"/>
              <a:sym typeface="Helvetica Neue"/>
            </a:endParaRPr>
          </a:p>
        </p:txBody>
      </p:sp>
      <p:graphicFrame>
        <p:nvGraphicFramePr>
          <p:cNvPr id="247" name="Google Shape;247;p19"/>
          <p:cNvGraphicFramePr/>
          <p:nvPr/>
        </p:nvGraphicFramePr>
        <p:xfrm>
          <a:off x="2278250" y="1146563"/>
          <a:ext cx="3000000" cy="3000000"/>
        </p:xfrm>
        <a:graphic>
          <a:graphicData uri="http://schemas.openxmlformats.org/drawingml/2006/table">
            <a:tbl>
              <a:tblPr>
                <a:noFill/>
                <a:tableStyleId>{C0A18A65-ACCE-4C16-BACA-466F1B222D4B}</a:tableStyleId>
              </a:tblPr>
              <a:tblGrid>
                <a:gridCol w="592650"/>
                <a:gridCol w="2647875"/>
              </a:tblGrid>
              <a:tr h="88900">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1</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solidFill>
                      <a:schemeClr val="lt1"/>
                    </a:solidFill>
                  </a:tcPr>
                </a:tc>
              </a:tr>
              <a:tr h="331175">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Sport Specific Coaching Program</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Self-awareness</a:t>
                      </a:r>
                      <a:endParaRPr sz="700" u="none" cap="none" strike="noStrike">
                        <a:solidFill>
                          <a:srgbClr val="434343"/>
                        </a:solidFill>
                        <a:latin typeface="Helvetica Neue"/>
                        <a:ea typeface="Helvetica Neue"/>
                        <a:cs typeface="Helvetica Neue"/>
                        <a:sym typeface="Helvetica Neue"/>
                      </a:endParaRPr>
                    </a:p>
                  </a:txBody>
                  <a:tcPr marT="91425" marB="91425" marR="91425" marL="91425" anchor="ctr">
                    <a:solidFill>
                      <a:srgbClr val="FFFFFF">
                        <a:alpha val="69803"/>
                      </a:srgbClr>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solidFill>
                      <a:schemeClr val="lt1"/>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Coaching Program: Development Program</a:t>
                      </a:r>
                      <a:endParaRPr sz="700" u="none" cap="none" strike="noStrike">
                        <a:solidFill>
                          <a:srgbClr val="434343"/>
                        </a:solidFill>
                        <a:latin typeface="Helvetica Neue"/>
                        <a:ea typeface="Helvetica Neue"/>
                        <a:cs typeface="Helvetica Neue"/>
                        <a:sym typeface="Helvetica Neue"/>
                      </a:endParaRPr>
                    </a:p>
                  </a:txBody>
                  <a:tcPr marT="91425" marB="91425" marR="91425" marL="91425" anchor="ctr">
                    <a:solidFill>
                      <a:srgbClr val="FFFFFF">
                        <a:alpha val="69803"/>
                      </a:srgbClr>
                    </a:solidFill>
                  </a:tcPr>
                </a:tc>
              </a:tr>
            </a:tbl>
          </a:graphicData>
        </a:graphic>
      </p:graphicFrame>
      <p:graphicFrame>
        <p:nvGraphicFramePr>
          <p:cNvPr id="248" name="Google Shape;248;p19"/>
          <p:cNvGraphicFramePr/>
          <p:nvPr/>
        </p:nvGraphicFramePr>
        <p:xfrm>
          <a:off x="5652225" y="1146563"/>
          <a:ext cx="3000000" cy="3000000"/>
        </p:xfrm>
        <a:graphic>
          <a:graphicData uri="http://schemas.openxmlformats.org/drawingml/2006/table">
            <a:tbl>
              <a:tblPr>
                <a:noFill/>
                <a:tableStyleId>{C0A18A65-ACCE-4C16-BACA-466F1B222D4B}</a:tableStyleId>
              </a:tblPr>
              <a:tblGrid>
                <a:gridCol w="554725"/>
                <a:gridCol w="2685800"/>
              </a:tblGrid>
              <a:tr h="2895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3</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chemeClr val="accent1"/>
                        </a:solidFill>
                        <a:latin typeface="Helvetica Neue"/>
                        <a:ea typeface="Helvetica Neue"/>
                        <a:cs typeface="Helvetica Neue"/>
                        <a:sym typeface="Helvetica Neue"/>
                      </a:endParaRPr>
                    </a:p>
                  </a:txBody>
                  <a:tcPr marT="91425" marB="91425" marR="91425" marL="91425" anchor="ctr">
                    <a:solidFill>
                      <a:schemeClr val="lt1"/>
                    </a:solidFill>
                  </a:tcPr>
                </a:tc>
              </a:tr>
              <a:tr h="3962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Respond to Emergencies</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Work Safely</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Provide First Aid</a:t>
                      </a:r>
                      <a:endParaRPr sz="700" u="none" cap="none" strike="noStrike">
                        <a:solidFill>
                          <a:srgbClr val="434343"/>
                        </a:solidFill>
                        <a:latin typeface="Helvetica Neue"/>
                        <a:ea typeface="Helvetica Neue"/>
                        <a:cs typeface="Helvetica Neue"/>
                        <a:sym typeface="Helvetica Neue"/>
                      </a:endParaRPr>
                    </a:p>
                  </a:txBody>
                  <a:tcPr marT="91425" marB="91425" marR="91425" marL="91425" anchor="ctr">
                    <a:solidFill>
                      <a:srgbClr val="FFFFFF">
                        <a:alpha val="69803"/>
                      </a:srgbClr>
                    </a:solidFill>
                  </a:tcPr>
                </a:tc>
              </a:tr>
              <a:tr h="267850">
                <a:tc vMerge="1"/>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solidFill>
                      <a:schemeClr val="lt1"/>
                    </a:solidFill>
                  </a:tcPr>
                </a:tc>
              </a:tr>
              <a:tr h="3312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Community Coaching Program #2</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First Aid Course: HLTAID011 Provide First Aid</a:t>
                      </a:r>
                      <a:endParaRPr sz="700" u="none" cap="none" strike="noStrike">
                        <a:solidFill>
                          <a:srgbClr val="434343"/>
                        </a:solidFill>
                        <a:latin typeface="Helvetica Neue"/>
                        <a:ea typeface="Helvetica Neue"/>
                        <a:cs typeface="Helvetica Neue"/>
                        <a:sym typeface="Helvetica Neue"/>
                      </a:endParaRPr>
                    </a:p>
                  </a:txBody>
                  <a:tcPr marT="91425" marB="91425" marR="91425" marL="91425" anchor="ctr">
                    <a:solidFill>
                      <a:srgbClr val="FFFFFF">
                        <a:alpha val="69803"/>
                      </a:srgbClr>
                    </a:solidFill>
                  </a:tcPr>
                </a:tc>
              </a:tr>
            </a:tbl>
          </a:graphicData>
        </a:graphic>
      </p:graphicFrame>
      <p:graphicFrame>
        <p:nvGraphicFramePr>
          <p:cNvPr id="249" name="Google Shape;249;p19"/>
          <p:cNvGraphicFramePr/>
          <p:nvPr/>
        </p:nvGraphicFramePr>
        <p:xfrm>
          <a:off x="2278250" y="2518800"/>
          <a:ext cx="3000000" cy="3000000"/>
        </p:xfrm>
        <a:graphic>
          <a:graphicData uri="http://schemas.openxmlformats.org/drawingml/2006/table">
            <a:tbl>
              <a:tblPr>
                <a:noFill/>
                <a:tableStyleId>{C0A18A65-ACCE-4C16-BACA-466F1B222D4B}</a:tableStyleId>
              </a:tblPr>
              <a:tblGrid>
                <a:gridCol w="592650"/>
                <a:gridCol w="2647875"/>
              </a:tblGrid>
              <a:tr h="88900">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2</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chemeClr val="accent1"/>
                        </a:solidFill>
                        <a:latin typeface="Helvetica Neue"/>
                        <a:ea typeface="Helvetica Neue"/>
                        <a:cs typeface="Helvetica Neue"/>
                        <a:sym typeface="Helvetica Neue"/>
                      </a:endParaRPr>
                    </a:p>
                  </a:txBody>
                  <a:tcPr marT="91425" marB="91425" marR="91425" marL="91425" anchor="ctr">
                    <a:lnB cap="flat" cmpd="sng" w="9525">
                      <a:solidFill>
                        <a:srgbClr val="9E9E9E"/>
                      </a:solidFill>
                      <a:prstDash val="solid"/>
                      <a:round/>
                      <a:headEnd len="sm" w="sm" type="none"/>
                      <a:tailEnd len="sm" w="sm" type="none"/>
                    </a:lnB>
                    <a:solidFill>
                      <a:schemeClr val="lt1"/>
                    </a:solidFill>
                  </a:tcPr>
                </a:tc>
              </a:tr>
              <a:tr h="4162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Community Coaching Programs</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Working Effectively with Others</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Work in a Community Coaching Role</a:t>
                      </a:r>
                      <a:endParaRPr sz="700" u="none" cap="none" strike="noStrike">
                        <a:solidFill>
                          <a:srgbClr val="434343"/>
                        </a:solidFill>
                        <a:latin typeface="Helvetica Neue"/>
                        <a:ea typeface="Helvetica Neue"/>
                        <a:cs typeface="Helvetica Neue"/>
                        <a:sym typeface="Helvetica Neue"/>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alpha val="69803"/>
                      </a:srgbClr>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365625">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Community Coaching Program #1</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AIS Community Coaching Essential Skills (Online Course)</a:t>
                      </a:r>
                      <a:endParaRPr sz="700" u="none" cap="none" strike="noStrike">
                        <a:solidFill>
                          <a:srgbClr val="434343"/>
                        </a:solidFill>
                        <a:latin typeface="Helvetica Neue"/>
                        <a:ea typeface="Helvetica Neue"/>
                        <a:cs typeface="Helvetica Neue"/>
                        <a:sym typeface="Helvetica Neue"/>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alpha val="69803"/>
                      </a:srgbClr>
                    </a:solidFill>
                  </a:tcPr>
                </a:tc>
              </a:tr>
            </a:tbl>
          </a:graphicData>
        </a:graphic>
      </p:graphicFrame>
      <p:sp>
        <p:nvSpPr>
          <p:cNvPr id="250" name="Google Shape;250;p19"/>
          <p:cNvSpPr txBox="1"/>
          <p:nvPr/>
        </p:nvSpPr>
        <p:spPr>
          <a:xfrm>
            <a:off x="223000" y="1911450"/>
            <a:ext cx="1799700" cy="855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80"/>
              <a:buFont typeface="Arial"/>
              <a:buNone/>
            </a:pPr>
            <a:r>
              <a:rPr b="1" i="0" lang="en-GB" sz="2180" u="none" cap="none" strike="noStrike">
                <a:solidFill>
                  <a:schemeClr val="lt1"/>
                </a:solidFill>
                <a:latin typeface="Helvetica Neue"/>
                <a:ea typeface="Helvetica Neue"/>
                <a:cs typeface="Helvetica Neue"/>
                <a:sym typeface="Helvetica Neue"/>
              </a:rPr>
              <a:t>COURSE SCHEDULE</a:t>
            </a:r>
            <a:endParaRPr b="1" i="0" sz="2180" u="none" cap="none" strike="noStrike">
              <a:solidFill>
                <a:schemeClr val="lt1"/>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Google Shape;65;p2"/>
          <p:cNvSpPr txBox="1"/>
          <p:nvPr>
            <p:ph idx="1" type="subTitle"/>
          </p:nvPr>
        </p:nvSpPr>
        <p:spPr>
          <a:xfrm>
            <a:off x="1870800" y="1577525"/>
            <a:ext cx="5402400" cy="1525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950"/>
              <a:buNone/>
            </a:pPr>
            <a:r>
              <a:rPr lang="en-GB" sz="1800">
                <a:solidFill>
                  <a:schemeClr val="dk1"/>
                </a:solidFill>
                <a:latin typeface="Helvetica Neue Light"/>
                <a:ea typeface="Helvetica Neue Light"/>
                <a:cs typeface="Helvetica Neue Light"/>
                <a:sym typeface="Helvetica Neue Light"/>
              </a:rPr>
              <a:t>We are leaders in Vocational Education in schools; enabling teachers with high quality certificate programs and support; equipping students with skills to navigate a successful future.</a:t>
            </a:r>
            <a:endParaRPr sz="1800">
              <a:solidFill>
                <a:schemeClr val="dk1"/>
              </a:solidFill>
              <a:latin typeface="Helvetica Neue Light"/>
              <a:ea typeface="Helvetica Neue Light"/>
              <a:cs typeface="Helvetica Neue Light"/>
              <a:sym typeface="Helvetica Neue Light"/>
            </a:endParaRPr>
          </a:p>
          <a:p>
            <a:pPr indent="0" lvl="0" marL="0" rtl="0" algn="ctr">
              <a:lnSpc>
                <a:spcPct val="115000"/>
              </a:lnSpc>
              <a:spcBef>
                <a:spcPts val="0"/>
              </a:spcBef>
              <a:spcAft>
                <a:spcPts val="0"/>
              </a:spcAft>
              <a:buSzPts val="197"/>
              <a:buNone/>
            </a:pPr>
            <a:r>
              <a:t/>
            </a:r>
            <a:endParaRPr sz="1800">
              <a:solidFill>
                <a:schemeClr val="dk1"/>
              </a:solidFill>
              <a:latin typeface="Helvetica Neue Light"/>
              <a:ea typeface="Helvetica Neue Light"/>
              <a:cs typeface="Helvetica Neue Light"/>
              <a:sym typeface="Helvetica Neue Light"/>
            </a:endParaRPr>
          </a:p>
        </p:txBody>
      </p:sp>
      <p:pic>
        <p:nvPicPr>
          <p:cNvPr id="66" name="Google Shape;66;p2"/>
          <p:cNvPicPr preferRelativeResize="0"/>
          <p:nvPr/>
        </p:nvPicPr>
        <p:blipFill rotWithShape="1">
          <a:blip r:embed="rId4">
            <a:alphaModFix/>
          </a:blip>
          <a:srcRect b="0" l="0" r="0" t="0"/>
          <a:stretch/>
        </p:blipFill>
        <p:spPr>
          <a:xfrm>
            <a:off x="3742963" y="3845950"/>
            <a:ext cx="1658076" cy="777226"/>
          </a:xfrm>
          <a:prstGeom prst="rect">
            <a:avLst/>
          </a:prstGeom>
          <a:noFill/>
          <a:ln>
            <a:noFill/>
          </a:ln>
        </p:spPr>
      </p:pic>
      <p:sp>
        <p:nvSpPr>
          <p:cNvPr id="67" name="Google Shape;67;p2"/>
          <p:cNvSpPr txBox="1"/>
          <p:nvPr/>
        </p:nvSpPr>
        <p:spPr>
          <a:xfrm>
            <a:off x="3072000" y="1254425"/>
            <a:ext cx="3000000" cy="3231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1000"/>
              <a:buFont typeface="Arial"/>
              <a:buNone/>
            </a:pPr>
            <a:r>
              <a:rPr b="1" i="0" lang="en-GB" sz="1000" u="none" cap="none" strike="noStrike">
                <a:solidFill>
                  <a:srgbClr val="1D488A"/>
                </a:solidFill>
                <a:latin typeface="Helvetica Neue"/>
                <a:ea typeface="Helvetica Neue"/>
                <a:cs typeface="Helvetica Neue"/>
                <a:sym typeface="Helvetica Neue"/>
              </a:rPr>
              <a:t>THE BINNACLE MISSION</a:t>
            </a:r>
            <a:endParaRPr b="1" i="0" sz="1000" u="none" cap="none" strike="noStrike">
              <a:solidFill>
                <a:srgbClr val="1D488A"/>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0"/>
          <p:cNvSpPr/>
          <p:nvPr/>
        </p:nvSpPr>
        <p:spPr>
          <a:xfrm>
            <a:off x="0" y="0"/>
            <a:ext cx="5071200" cy="5143500"/>
          </a:xfrm>
          <a:prstGeom prst="rect">
            <a:avLst/>
          </a:prstGeom>
          <a:solidFill>
            <a:srgbClr val="2DAA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id="256" name="Google Shape;256;p20"/>
          <p:cNvPicPr preferRelativeResize="0"/>
          <p:nvPr/>
        </p:nvPicPr>
        <p:blipFill rotWithShape="1">
          <a:blip r:embed="rId3">
            <a:alphaModFix/>
          </a:blip>
          <a:srcRect b="12484" l="0" r="0" t="12478"/>
          <a:stretch/>
        </p:blipFill>
        <p:spPr>
          <a:xfrm>
            <a:off x="4572000" y="0"/>
            <a:ext cx="4572002" cy="5143501"/>
          </a:xfrm>
          <a:prstGeom prst="rect">
            <a:avLst/>
          </a:prstGeom>
          <a:noFill/>
          <a:ln>
            <a:noFill/>
          </a:ln>
        </p:spPr>
      </p:pic>
      <p:sp>
        <p:nvSpPr>
          <p:cNvPr id="257" name="Google Shape;257;p20"/>
          <p:cNvSpPr txBox="1"/>
          <p:nvPr>
            <p:ph type="title"/>
          </p:nvPr>
        </p:nvSpPr>
        <p:spPr>
          <a:xfrm>
            <a:off x="585275" y="1392157"/>
            <a:ext cx="3322800" cy="489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SKILLS ACQUIRED</a:t>
            </a:r>
            <a:endParaRPr b="1" sz="2400">
              <a:solidFill>
                <a:schemeClr val="lt1"/>
              </a:solidFill>
            </a:endParaRPr>
          </a:p>
        </p:txBody>
      </p:sp>
      <p:pic>
        <p:nvPicPr>
          <p:cNvPr id="258" name="Google Shape;258;p20"/>
          <p:cNvPicPr preferRelativeResize="0"/>
          <p:nvPr/>
        </p:nvPicPr>
        <p:blipFill rotWithShape="1">
          <a:blip r:embed="rId4">
            <a:alphaModFix amt="70000"/>
          </a:blip>
          <a:srcRect b="0" l="0" r="0" t="0"/>
          <a:stretch/>
        </p:blipFill>
        <p:spPr>
          <a:xfrm>
            <a:off x="202300" y="4645526"/>
            <a:ext cx="888525" cy="324225"/>
          </a:xfrm>
          <a:prstGeom prst="rect">
            <a:avLst/>
          </a:prstGeom>
          <a:noFill/>
          <a:ln>
            <a:noFill/>
          </a:ln>
        </p:spPr>
      </p:pic>
      <p:sp>
        <p:nvSpPr>
          <p:cNvPr id="259" name="Google Shape;259;p20"/>
          <p:cNvSpPr txBox="1"/>
          <p:nvPr>
            <p:ph idx="1" type="body"/>
          </p:nvPr>
        </p:nvSpPr>
        <p:spPr>
          <a:xfrm>
            <a:off x="585275" y="1958550"/>
            <a:ext cx="3655200" cy="12264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1000"/>
              </a:spcBef>
              <a:spcAft>
                <a:spcPts val="0"/>
              </a:spcAft>
              <a:buClr>
                <a:schemeClr val="lt1"/>
              </a:buClr>
              <a:buSzPts val="1200"/>
              <a:buChar char="●"/>
            </a:pPr>
            <a:r>
              <a:rPr lang="en-GB" sz="1200">
                <a:solidFill>
                  <a:schemeClr val="lt1"/>
                </a:solidFill>
              </a:rPr>
              <a:t>Planning coaching sessions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Coaching foundation level participants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Officiating games and competitions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Work Safely in the Sport, Fitness and Recreation Industry</a:t>
            </a:r>
            <a:endParaRPr sz="1200">
              <a:solidFill>
                <a:schemeClr val="lt1"/>
              </a:solidFill>
            </a:endParaRPr>
          </a:p>
        </p:txBody>
      </p:sp>
      <p:sp>
        <p:nvSpPr>
          <p:cNvPr id="260" name="Google Shape;260;p20"/>
          <p:cNvSpPr txBox="1"/>
          <p:nvPr/>
        </p:nvSpPr>
        <p:spPr>
          <a:xfrm>
            <a:off x="6971168" y="238425"/>
            <a:ext cx="19068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666666"/>
                </a:solidFill>
                <a:latin typeface="Helvetica Neue"/>
                <a:ea typeface="Helvetica Neue"/>
                <a:cs typeface="Helvetica Neue"/>
                <a:sym typeface="Helvetica Neue"/>
              </a:rPr>
              <a:t>SIS20321 Certificate II in Sport Coaching</a:t>
            </a:r>
            <a:endParaRPr b="0" i="0" sz="600" u="none" cap="none" strike="noStrike">
              <a:solidFill>
                <a:srgbClr val="666666"/>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1"/>
          <p:cNvSpPr/>
          <p:nvPr/>
        </p:nvSpPr>
        <p:spPr>
          <a:xfrm>
            <a:off x="0" y="0"/>
            <a:ext cx="5071200" cy="5143500"/>
          </a:xfrm>
          <a:prstGeom prst="rect">
            <a:avLst/>
          </a:prstGeom>
          <a:solidFill>
            <a:srgbClr val="2DAA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id="266" name="Google Shape;266;p21"/>
          <p:cNvPicPr preferRelativeResize="0"/>
          <p:nvPr/>
        </p:nvPicPr>
        <p:blipFill rotWithShape="1">
          <a:blip r:embed="rId3">
            <a:alphaModFix/>
          </a:blip>
          <a:srcRect b="24963" l="0" r="0" t="0"/>
          <a:stretch/>
        </p:blipFill>
        <p:spPr>
          <a:xfrm>
            <a:off x="4572000" y="0"/>
            <a:ext cx="4572002" cy="5143501"/>
          </a:xfrm>
          <a:prstGeom prst="rect">
            <a:avLst/>
          </a:prstGeom>
          <a:noFill/>
          <a:ln>
            <a:noFill/>
          </a:ln>
        </p:spPr>
      </p:pic>
      <p:sp>
        <p:nvSpPr>
          <p:cNvPr id="267" name="Google Shape;267;p21"/>
          <p:cNvSpPr txBox="1"/>
          <p:nvPr>
            <p:ph idx="1" type="body"/>
          </p:nvPr>
        </p:nvSpPr>
        <p:spPr>
          <a:xfrm>
            <a:off x="614400" y="2119650"/>
            <a:ext cx="3270900" cy="9042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700"/>
              </a:spcBef>
              <a:spcAft>
                <a:spcPts val="0"/>
              </a:spcAft>
              <a:buClr>
                <a:schemeClr val="lt1"/>
              </a:buClr>
              <a:buSzPts val="1200"/>
              <a:buChar char="●"/>
            </a:pPr>
            <a:r>
              <a:rPr lang="en-GB" sz="1200">
                <a:solidFill>
                  <a:schemeClr val="lt1"/>
                </a:solidFill>
              </a:rPr>
              <a:t>Planning and conducting programs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Completing sport-related documents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Personal reflections and quizzes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Knowledge and knowledge extension activities </a:t>
            </a:r>
            <a:endParaRPr sz="1200">
              <a:solidFill>
                <a:schemeClr val="lt1"/>
              </a:solidFill>
            </a:endParaRPr>
          </a:p>
        </p:txBody>
      </p:sp>
      <p:sp>
        <p:nvSpPr>
          <p:cNvPr id="268" name="Google Shape;268;p21"/>
          <p:cNvSpPr txBox="1"/>
          <p:nvPr>
            <p:ph type="title"/>
          </p:nvPr>
        </p:nvSpPr>
        <p:spPr>
          <a:xfrm>
            <a:off x="614400" y="1256525"/>
            <a:ext cx="2751900" cy="83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HOW WILL YOU BE ASSESSED?</a:t>
            </a:r>
            <a:endParaRPr b="1" sz="2400">
              <a:solidFill>
                <a:schemeClr val="lt1"/>
              </a:solidFill>
            </a:endParaRPr>
          </a:p>
        </p:txBody>
      </p:sp>
      <p:pic>
        <p:nvPicPr>
          <p:cNvPr id="269" name="Google Shape;269;p21"/>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270" name="Google Shape;270;p21"/>
          <p:cNvSpPr txBox="1"/>
          <p:nvPr/>
        </p:nvSpPr>
        <p:spPr>
          <a:xfrm>
            <a:off x="6971168" y="238425"/>
            <a:ext cx="19068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666666"/>
                </a:solidFill>
                <a:latin typeface="Helvetica Neue"/>
                <a:ea typeface="Helvetica Neue"/>
                <a:cs typeface="Helvetica Neue"/>
                <a:sym typeface="Helvetica Neue"/>
              </a:rPr>
              <a:t>SIS20321 Certificate II in Sport Coaching</a:t>
            </a:r>
            <a:endParaRPr b="0" i="0" sz="600" u="none" cap="none" strike="noStrike">
              <a:solidFill>
                <a:srgbClr val="666666"/>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2"/>
          <p:cNvSpPr/>
          <p:nvPr/>
        </p:nvSpPr>
        <p:spPr>
          <a:xfrm>
            <a:off x="0" y="-50"/>
            <a:ext cx="3980400" cy="5143500"/>
          </a:xfrm>
          <a:prstGeom prst="rect">
            <a:avLst/>
          </a:prstGeom>
          <a:solidFill>
            <a:srgbClr val="2DAA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id="276" name="Google Shape;276;p22"/>
          <p:cNvPicPr preferRelativeResize="0"/>
          <p:nvPr/>
        </p:nvPicPr>
        <p:blipFill rotWithShape="1">
          <a:blip r:embed="rId3">
            <a:alphaModFix/>
          </a:blip>
          <a:srcRect b="0" l="0" r="0" t="0"/>
          <a:stretch/>
        </p:blipFill>
        <p:spPr>
          <a:xfrm>
            <a:off x="202300" y="4645526"/>
            <a:ext cx="888525" cy="324225"/>
          </a:xfrm>
          <a:prstGeom prst="rect">
            <a:avLst/>
          </a:prstGeom>
          <a:noFill/>
          <a:ln>
            <a:noFill/>
          </a:ln>
        </p:spPr>
      </p:pic>
      <p:sp>
        <p:nvSpPr>
          <p:cNvPr id="277" name="Google Shape;277;p22"/>
          <p:cNvSpPr txBox="1"/>
          <p:nvPr>
            <p:ph type="title"/>
          </p:nvPr>
        </p:nvSpPr>
        <p:spPr>
          <a:xfrm>
            <a:off x="614400" y="2150350"/>
            <a:ext cx="2845800" cy="84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4400"/>
              <a:buNone/>
            </a:pPr>
            <a:r>
              <a:rPr b="1" lang="en-GB" sz="2400">
                <a:solidFill>
                  <a:schemeClr val="lt1"/>
                </a:solidFill>
              </a:rPr>
              <a:t>CAREER PATHWAYS</a:t>
            </a:r>
            <a:endParaRPr b="1" sz="2180">
              <a:solidFill>
                <a:schemeClr val="lt1"/>
              </a:solidFill>
            </a:endParaRPr>
          </a:p>
        </p:txBody>
      </p:sp>
      <p:sp>
        <p:nvSpPr>
          <p:cNvPr id="278" name="Google Shape;278;p22"/>
          <p:cNvSpPr txBox="1"/>
          <p:nvPr/>
        </p:nvSpPr>
        <p:spPr>
          <a:xfrm>
            <a:off x="5758950" y="550500"/>
            <a:ext cx="1434600" cy="609900"/>
          </a:xfrm>
          <a:prstGeom prst="rect">
            <a:avLst/>
          </a:prstGeom>
          <a:solidFill>
            <a:srgbClr val="2DAAE2"/>
          </a:solidFill>
          <a:ln>
            <a:noFill/>
          </a:ln>
        </p:spPr>
        <p:txBody>
          <a:bodyPr anchorCtr="0" anchor="t" bIns="180000" lIns="216000" spcFirstLastPara="1" rIns="216000" wrap="square" tIns="1800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Certificate II in Sport Coaching</a:t>
            </a:r>
            <a:endParaRPr b="1" i="0" sz="800" u="none" cap="none" strike="noStrike">
              <a:solidFill>
                <a:schemeClr val="lt1"/>
              </a:solidFill>
              <a:latin typeface="Helvetica Neue"/>
              <a:ea typeface="Helvetica Neue"/>
              <a:cs typeface="Helvetica Neue"/>
              <a:sym typeface="Helvetica Neue"/>
            </a:endParaRPr>
          </a:p>
        </p:txBody>
      </p:sp>
      <p:sp>
        <p:nvSpPr>
          <p:cNvPr id="279" name="Google Shape;279;p22"/>
          <p:cNvSpPr txBox="1"/>
          <p:nvPr/>
        </p:nvSpPr>
        <p:spPr>
          <a:xfrm>
            <a:off x="4572000" y="1450750"/>
            <a:ext cx="1800000" cy="609900"/>
          </a:xfrm>
          <a:prstGeom prst="rect">
            <a:avLst/>
          </a:prstGeom>
          <a:solidFill>
            <a:srgbClr val="2DAAE2"/>
          </a:solidFill>
          <a:ln>
            <a:noFill/>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Assistant Coach</a:t>
            </a:r>
            <a:endParaRPr b="1" i="0" sz="800" u="none" cap="none" strike="noStrike">
              <a:solidFill>
                <a:schemeClr val="lt1"/>
              </a:solidFill>
              <a:latin typeface="Helvetica Neue"/>
              <a:ea typeface="Helvetica Neue"/>
              <a:cs typeface="Helvetica Neue"/>
              <a:sym typeface="Helvetica Neue"/>
            </a:endParaRPr>
          </a:p>
        </p:txBody>
      </p:sp>
      <p:sp>
        <p:nvSpPr>
          <p:cNvPr id="280" name="Google Shape;280;p22"/>
          <p:cNvSpPr txBox="1"/>
          <p:nvPr/>
        </p:nvSpPr>
        <p:spPr>
          <a:xfrm>
            <a:off x="6579713" y="1450750"/>
            <a:ext cx="1800000" cy="609900"/>
          </a:xfrm>
          <a:prstGeom prst="rect">
            <a:avLst/>
          </a:prstGeom>
          <a:solidFill>
            <a:srgbClr val="2DAAE2"/>
          </a:solidFill>
          <a:ln>
            <a:noFill/>
          </a:ln>
        </p:spPr>
        <p:txBody>
          <a:bodyPr anchorCtr="0" anchor="t" bIns="180000" lIns="216000" spcFirstLastPara="1" rIns="216000" wrap="square" tIns="1800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Club Level Coach or Official*</a:t>
            </a:r>
            <a:endParaRPr b="0" i="0" sz="700" u="none" cap="none" strike="noStrike">
              <a:solidFill>
                <a:schemeClr val="lt1"/>
              </a:solidFill>
              <a:latin typeface="Helvetica Neue"/>
              <a:ea typeface="Helvetica Neue"/>
              <a:cs typeface="Helvetica Neue"/>
              <a:sym typeface="Helvetica Neue"/>
            </a:endParaRPr>
          </a:p>
        </p:txBody>
      </p:sp>
      <p:sp>
        <p:nvSpPr>
          <p:cNvPr id="281" name="Google Shape;281;p22"/>
          <p:cNvSpPr txBox="1"/>
          <p:nvPr/>
        </p:nvSpPr>
        <p:spPr>
          <a:xfrm>
            <a:off x="4572000" y="3270600"/>
            <a:ext cx="1800000" cy="367200"/>
          </a:xfrm>
          <a:prstGeom prst="rect">
            <a:avLst/>
          </a:prstGeom>
          <a:solidFill>
            <a:srgbClr val="2DAAE2">
              <a:alpha val="9803"/>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Sports Coach</a:t>
            </a:r>
            <a:endParaRPr b="1" i="0" sz="800" u="none" cap="none" strike="noStrike">
              <a:solidFill>
                <a:srgbClr val="2DAAE2"/>
              </a:solidFill>
              <a:latin typeface="Helvetica Neue"/>
              <a:ea typeface="Helvetica Neue"/>
              <a:cs typeface="Helvetica Neue"/>
              <a:sym typeface="Helvetica Neue"/>
            </a:endParaRPr>
          </a:p>
        </p:txBody>
      </p:sp>
      <p:sp>
        <p:nvSpPr>
          <p:cNvPr id="282" name="Google Shape;282;p22"/>
          <p:cNvSpPr txBox="1"/>
          <p:nvPr/>
        </p:nvSpPr>
        <p:spPr>
          <a:xfrm>
            <a:off x="4572000" y="3700800"/>
            <a:ext cx="1800000" cy="367200"/>
          </a:xfrm>
          <a:prstGeom prst="rect">
            <a:avLst/>
          </a:prstGeom>
          <a:solidFill>
            <a:srgbClr val="2DAAE2">
              <a:alpha val="9803"/>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Game Development Officer</a:t>
            </a:r>
            <a:endParaRPr b="1" i="0" sz="800" u="none" cap="none" strike="noStrike">
              <a:solidFill>
                <a:srgbClr val="2DAAE2"/>
              </a:solidFill>
              <a:latin typeface="Helvetica Neue"/>
              <a:ea typeface="Helvetica Neue"/>
              <a:cs typeface="Helvetica Neue"/>
              <a:sym typeface="Helvetica Neue"/>
            </a:endParaRPr>
          </a:p>
        </p:txBody>
      </p:sp>
      <p:sp>
        <p:nvSpPr>
          <p:cNvPr id="283" name="Google Shape;283;p22"/>
          <p:cNvSpPr txBox="1"/>
          <p:nvPr/>
        </p:nvSpPr>
        <p:spPr>
          <a:xfrm>
            <a:off x="6579725" y="3270900"/>
            <a:ext cx="1800000" cy="367200"/>
          </a:xfrm>
          <a:prstGeom prst="rect">
            <a:avLst/>
          </a:prstGeom>
          <a:solidFill>
            <a:srgbClr val="2DAAE2">
              <a:alpha val="9803"/>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Gym Instructor</a:t>
            </a:r>
            <a:endParaRPr b="1" i="0" sz="800" u="none" cap="none" strike="noStrike">
              <a:solidFill>
                <a:srgbClr val="2DAAE2"/>
              </a:solidFill>
              <a:latin typeface="Helvetica Neue"/>
              <a:ea typeface="Helvetica Neue"/>
              <a:cs typeface="Helvetica Neue"/>
              <a:sym typeface="Helvetica Neue"/>
            </a:endParaRPr>
          </a:p>
        </p:txBody>
      </p:sp>
      <p:sp>
        <p:nvSpPr>
          <p:cNvPr id="284" name="Google Shape;284;p22"/>
          <p:cNvSpPr txBox="1"/>
          <p:nvPr/>
        </p:nvSpPr>
        <p:spPr>
          <a:xfrm>
            <a:off x="6579725" y="3701100"/>
            <a:ext cx="1800000" cy="367200"/>
          </a:xfrm>
          <a:prstGeom prst="rect">
            <a:avLst/>
          </a:prstGeom>
          <a:solidFill>
            <a:srgbClr val="2DAAE2">
              <a:alpha val="9803"/>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Group Fitness Instructor</a:t>
            </a:r>
            <a:endParaRPr b="1" i="0" sz="800" u="none" cap="none" strike="noStrike">
              <a:solidFill>
                <a:srgbClr val="2DAAE2"/>
              </a:solidFill>
              <a:latin typeface="Helvetica Neue"/>
              <a:ea typeface="Helvetica Neue"/>
              <a:cs typeface="Helvetica Neue"/>
              <a:sym typeface="Helvetica Neue"/>
            </a:endParaRPr>
          </a:p>
        </p:txBody>
      </p:sp>
      <p:cxnSp>
        <p:nvCxnSpPr>
          <p:cNvPr id="285" name="Google Shape;285;p22"/>
          <p:cNvCxnSpPr>
            <a:stCxn id="278" idx="2"/>
            <a:endCxn id="279" idx="0"/>
          </p:cNvCxnSpPr>
          <p:nvPr/>
        </p:nvCxnSpPr>
        <p:spPr>
          <a:xfrm rot="5400000">
            <a:off x="5829000" y="803550"/>
            <a:ext cx="290400" cy="1004100"/>
          </a:xfrm>
          <a:prstGeom prst="bentConnector3">
            <a:avLst>
              <a:gd fmla="val 49991" name="adj1"/>
            </a:avLst>
          </a:prstGeom>
          <a:noFill/>
          <a:ln cap="flat" cmpd="sng" w="9525">
            <a:solidFill>
              <a:srgbClr val="2DAAE2"/>
            </a:solidFill>
            <a:prstDash val="solid"/>
            <a:round/>
            <a:headEnd len="sm" w="sm" type="none"/>
            <a:tailEnd len="sm" w="sm" type="none"/>
          </a:ln>
        </p:spPr>
      </p:cxnSp>
      <p:cxnSp>
        <p:nvCxnSpPr>
          <p:cNvPr id="286" name="Google Shape;286;p22"/>
          <p:cNvCxnSpPr>
            <a:stCxn id="278" idx="2"/>
            <a:endCxn id="280" idx="0"/>
          </p:cNvCxnSpPr>
          <p:nvPr/>
        </p:nvCxnSpPr>
        <p:spPr>
          <a:xfrm flipH="1" rot="-5400000">
            <a:off x="6832800" y="803850"/>
            <a:ext cx="290400" cy="1003500"/>
          </a:xfrm>
          <a:prstGeom prst="bentConnector3">
            <a:avLst>
              <a:gd fmla="val 49991" name="adj1"/>
            </a:avLst>
          </a:prstGeom>
          <a:noFill/>
          <a:ln cap="flat" cmpd="sng" w="9525">
            <a:solidFill>
              <a:srgbClr val="2DAAE2"/>
            </a:solidFill>
            <a:prstDash val="solid"/>
            <a:round/>
            <a:headEnd len="sm" w="sm" type="none"/>
            <a:tailEnd len="sm" w="sm" type="none"/>
          </a:ln>
        </p:spPr>
      </p:cxnSp>
      <p:cxnSp>
        <p:nvCxnSpPr>
          <p:cNvPr id="287" name="Google Shape;287;p22"/>
          <p:cNvCxnSpPr>
            <a:stCxn id="288" idx="3"/>
            <a:endCxn id="283" idx="3"/>
          </p:cNvCxnSpPr>
          <p:nvPr/>
        </p:nvCxnSpPr>
        <p:spPr>
          <a:xfrm>
            <a:off x="8380113" y="2940725"/>
            <a:ext cx="600" cy="513900"/>
          </a:xfrm>
          <a:prstGeom prst="bentConnector3">
            <a:avLst>
              <a:gd fmla="val 39687500" name="adj1"/>
            </a:avLst>
          </a:prstGeom>
          <a:noFill/>
          <a:ln cap="flat" cmpd="sng" w="9525">
            <a:solidFill>
              <a:srgbClr val="2DAAE2"/>
            </a:solidFill>
            <a:prstDash val="solid"/>
            <a:round/>
            <a:headEnd len="sm" w="sm" type="none"/>
            <a:tailEnd len="sm" w="sm" type="none"/>
          </a:ln>
        </p:spPr>
      </p:cxnSp>
      <p:cxnSp>
        <p:nvCxnSpPr>
          <p:cNvPr id="289" name="Google Shape;289;p22"/>
          <p:cNvCxnSpPr>
            <a:stCxn id="288" idx="3"/>
            <a:endCxn id="284" idx="3"/>
          </p:cNvCxnSpPr>
          <p:nvPr/>
        </p:nvCxnSpPr>
        <p:spPr>
          <a:xfrm>
            <a:off x="8380113" y="2940725"/>
            <a:ext cx="600" cy="944100"/>
          </a:xfrm>
          <a:prstGeom prst="bentConnector3">
            <a:avLst>
              <a:gd fmla="val 39687500" name="adj1"/>
            </a:avLst>
          </a:prstGeom>
          <a:noFill/>
          <a:ln cap="flat" cmpd="sng" w="9525">
            <a:solidFill>
              <a:srgbClr val="2DAAE2"/>
            </a:solidFill>
            <a:prstDash val="solid"/>
            <a:round/>
            <a:headEnd len="sm" w="sm" type="none"/>
            <a:tailEnd len="sm" w="sm" type="none"/>
          </a:ln>
        </p:spPr>
      </p:cxnSp>
      <p:cxnSp>
        <p:nvCxnSpPr>
          <p:cNvPr id="290" name="Google Shape;290;p22"/>
          <p:cNvCxnSpPr>
            <a:stCxn id="291" idx="1"/>
            <a:endCxn id="281" idx="1"/>
          </p:cNvCxnSpPr>
          <p:nvPr/>
        </p:nvCxnSpPr>
        <p:spPr>
          <a:xfrm>
            <a:off x="4572388" y="2940425"/>
            <a:ext cx="600" cy="513900"/>
          </a:xfrm>
          <a:prstGeom prst="bentConnector3">
            <a:avLst>
              <a:gd fmla="val -39752083" name="adj1"/>
            </a:avLst>
          </a:prstGeom>
          <a:noFill/>
          <a:ln cap="flat" cmpd="sng" w="9525">
            <a:solidFill>
              <a:srgbClr val="2DAAE2"/>
            </a:solidFill>
            <a:prstDash val="solid"/>
            <a:round/>
            <a:headEnd len="sm" w="sm" type="none"/>
            <a:tailEnd len="sm" w="sm" type="none"/>
          </a:ln>
        </p:spPr>
      </p:cxnSp>
      <p:cxnSp>
        <p:nvCxnSpPr>
          <p:cNvPr id="292" name="Google Shape;292;p22"/>
          <p:cNvCxnSpPr>
            <a:stCxn id="291" idx="1"/>
            <a:endCxn id="282" idx="1"/>
          </p:cNvCxnSpPr>
          <p:nvPr/>
        </p:nvCxnSpPr>
        <p:spPr>
          <a:xfrm>
            <a:off x="4572388" y="2940425"/>
            <a:ext cx="600" cy="944100"/>
          </a:xfrm>
          <a:prstGeom prst="bentConnector3">
            <a:avLst>
              <a:gd fmla="val -39752083" name="adj1"/>
            </a:avLst>
          </a:prstGeom>
          <a:noFill/>
          <a:ln cap="flat" cmpd="sng" w="9525">
            <a:solidFill>
              <a:srgbClr val="2DAAE2"/>
            </a:solidFill>
            <a:prstDash val="solid"/>
            <a:round/>
            <a:headEnd len="sm" w="sm" type="none"/>
            <a:tailEnd len="sm" w="sm" type="none"/>
          </a:ln>
        </p:spPr>
      </p:cxnSp>
      <p:sp>
        <p:nvSpPr>
          <p:cNvPr id="293" name="Google Shape;293;p22"/>
          <p:cNvSpPr txBox="1"/>
          <p:nvPr/>
        </p:nvSpPr>
        <p:spPr>
          <a:xfrm>
            <a:off x="4572600" y="2123975"/>
            <a:ext cx="3807300" cy="486600"/>
          </a:xfrm>
          <a:prstGeom prst="rect">
            <a:avLst/>
          </a:prstGeom>
          <a:solidFill>
            <a:srgbClr val="2DAAE2"/>
          </a:solidFill>
          <a:ln>
            <a:noFill/>
          </a:ln>
        </p:spPr>
        <p:txBody>
          <a:bodyPr anchorCtr="0" anchor="t" bIns="180000" lIns="216000" spcFirstLastPara="1" rIns="216000" wrap="square" tIns="1800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Certificate III Pathways</a:t>
            </a:r>
            <a:endParaRPr b="1" i="0" sz="800" u="none" cap="none" strike="noStrike">
              <a:solidFill>
                <a:schemeClr val="lt1"/>
              </a:solidFill>
              <a:latin typeface="Helvetica Neue"/>
              <a:ea typeface="Helvetica Neue"/>
              <a:cs typeface="Helvetica Neue"/>
              <a:sym typeface="Helvetica Neue"/>
            </a:endParaRPr>
          </a:p>
        </p:txBody>
      </p:sp>
      <p:cxnSp>
        <p:nvCxnSpPr>
          <p:cNvPr id="294" name="Google Shape;294;p22"/>
          <p:cNvCxnSpPr>
            <a:stCxn id="278" idx="2"/>
            <a:endCxn id="293" idx="0"/>
          </p:cNvCxnSpPr>
          <p:nvPr/>
        </p:nvCxnSpPr>
        <p:spPr>
          <a:xfrm>
            <a:off x="6476250" y="1160400"/>
            <a:ext cx="0" cy="963600"/>
          </a:xfrm>
          <a:prstGeom prst="straightConnector1">
            <a:avLst/>
          </a:prstGeom>
          <a:noFill/>
          <a:ln cap="flat" cmpd="sng" w="9525">
            <a:solidFill>
              <a:srgbClr val="2DAAE2"/>
            </a:solidFill>
            <a:prstDash val="solid"/>
            <a:round/>
            <a:headEnd len="sm" w="sm" type="none"/>
            <a:tailEnd len="sm" w="sm" type="none"/>
          </a:ln>
        </p:spPr>
      </p:cxnSp>
      <p:sp>
        <p:nvSpPr>
          <p:cNvPr id="291" name="Google Shape;291;p22"/>
          <p:cNvSpPr txBox="1"/>
          <p:nvPr/>
        </p:nvSpPr>
        <p:spPr>
          <a:xfrm>
            <a:off x="4572388" y="2756825"/>
            <a:ext cx="1800000" cy="367200"/>
          </a:xfrm>
          <a:prstGeom prst="rect">
            <a:avLst/>
          </a:prstGeom>
          <a:solidFill>
            <a:srgbClr val="2DAAE2">
              <a:alpha val="60000"/>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Certificate III in Sport, Aquatics and Recreation</a:t>
            </a:r>
            <a:endParaRPr b="1" i="0" sz="800" u="none" cap="none" strike="noStrike">
              <a:solidFill>
                <a:schemeClr val="lt1"/>
              </a:solidFill>
              <a:latin typeface="Helvetica Neue"/>
              <a:ea typeface="Helvetica Neue"/>
              <a:cs typeface="Helvetica Neue"/>
              <a:sym typeface="Helvetica Neue"/>
            </a:endParaRPr>
          </a:p>
        </p:txBody>
      </p:sp>
      <p:sp>
        <p:nvSpPr>
          <p:cNvPr id="288" name="Google Shape;288;p22"/>
          <p:cNvSpPr txBox="1"/>
          <p:nvPr/>
        </p:nvSpPr>
        <p:spPr>
          <a:xfrm>
            <a:off x="6580113" y="2757125"/>
            <a:ext cx="1800000" cy="367200"/>
          </a:xfrm>
          <a:prstGeom prst="rect">
            <a:avLst/>
          </a:prstGeom>
          <a:solidFill>
            <a:srgbClr val="2DAAE2">
              <a:alpha val="60000"/>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Certificate III in Fitness</a:t>
            </a:r>
            <a:endParaRPr b="1" i="0" sz="800" u="none" cap="none" strike="noStrike">
              <a:solidFill>
                <a:schemeClr val="lt1"/>
              </a:solidFill>
              <a:latin typeface="Helvetica Neue"/>
              <a:ea typeface="Helvetica Neue"/>
              <a:cs typeface="Helvetica Neue"/>
              <a:sym typeface="Helvetica Neue"/>
            </a:endParaRPr>
          </a:p>
        </p:txBody>
      </p:sp>
      <p:cxnSp>
        <p:nvCxnSpPr>
          <p:cNvPr id="295" name="Google Shape;295;p22"/>
          <p:cNvCxnSpPr>
            <a:stCxn id="293" idx="2"/>
            <a:endCxn id="291" idx="3"/>
          </p:cNvCxnSpPr>
          <p:nvPr/>
        </p:nvCxnSpPr>
        <p:spPr>
          <a:xfrm rot="5400000">
            <a:off x="6259350" y="2723675"/>
            <a:ext cx="330000" cy="103800"/>
          </a:xfrm>
          <a:prstGeom prst="bentConnector2">
            <a:avLst/>
          </a:prstGeom>
          <a:noFill/>
          <a:ln cap="flat" cmpd="sng" w="9525">
            <a:solidFill>
              <a:srgbClr val="2DAAE2"/>
            </a:solidFill>
            <a:prstDash val="solid"/>
            <a:round/>
            <a:headEnd len="sm" w="sm" type="none"/>
            <a:tailEnd len="sm" w="sm" type="none"/>
          </a:ln>
        </p:spPr>
      </p:cxnSp>
      <p:cxnSp>
        <p:nvCxnSpPr>
          <p:cNvPr id="296" name="Google Shape;296;p22"/>
          <p:cNvCxnSpPr>
            <a:stCxn id="293" idx="2"/>
            <a:endCxn id="288" idx="1"/>
          </p:cNvCxnSpPr>
          <p:nvPr/>
        </p:nvCxnSpPr>
        <p:spPr>
          <a:xfrm flipH="1" rot="-5400000">
            <a:off x="6363000" y="2723825"/>
            <a:ext cx="330300" cy="103800"/>
          </a:xfrm>
          <a:prstGeom prst="bentConnector2">
            <a:avLst/>
          </a:prstGeom>
          <a:noFill/>
          <a:ln cap="flat" cmpd="sng" w="9525">
            <a:solidFill>
              <a:srgbClr val="2DAAE2"/>
            </a:solidFill>
            <a:prstDash val="solid"/>
            <a:round/>
            <a:headEnd len="sm" w="sm" type="none"/>
            <a:tailEnd len="sm" w="sm" type="none"/>
          </a:ln>
        </p:spPr>
      </p:cxnSp>
      <p:sp>
        <p:nvSpPr>
          <p:cNvPr id="297" name="Google Shape;297;p22"/>
          <p:cNvSpPr txBox="1"/>
          <p:nvPr/>
        </p:nvSpPr>
        <p:spPr>
          <a:xfrm>
            <a:off x="4572000" y="4131000"/>
            <a:ext cx="1800000" cy="367200"/>
          </a:xfrm>
          <a:prstGeom prst="rect">
            <a:avLst/>
          </a:prstGeom>
          <a:solidFill>
            <a:srgbClr val="2DAAE2">
              <a:alpha val="9803"/>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Recreation Officer</a:t>
            </a:r>
            <a:endParaRPr b="1" i="0" sz="800" u="none" cap="none" strike="noStrike">
              <a:solidFill>
                <a:srgbClr val="2DAAE2"/>
              </a:solidFill>
              <a:latin typeface="Helvetica Neue"/>
              <a:ea typeface="Helvetica Neue"/>
              <a:cs typeface="Helvetica Neue"/>
              <a:sym typeface="Helvetica Neue"/>
            </a:endParaRPr>
          </a:p>
        </p:txBody>
      </p:sp>
      <p:sp>
        <p:nvSpPr>
          <p:cNvPr id="298" name="Google Shape;298;p22"/>
          <p:cNvSpPr txBox="1"/>
          <p:nvPr/>
        </p:nvSpPr>
        <p:spPr>
          <a:xfrm>
            <a:off x="6579725" y="4131300"/>
            <a:ext cx="19068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666666"/>
                </a:solidFill>
                <a:latin typeface="Helvetica Neue"/>
                <a:ea typeface="Helvetica Neue"/>
                <a:cs typeface="Helvetica Neue"/>
                <a:sym typeface="Helvetica Neue"/>
              </a:rPr>
              <a:t>* When combined with individual sport’s National Officiating / Coaching Accreditation Scheme </a:t>
            </a:r>
            <a:endParaRPr b="0" i="0" sz="600" u="none" cap="none" strike="noStrike">
              <a:solidFill>
                <a:srgbClr val="666666"/>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666666"/>
                </a:solidFill>
                <a:latin typeface="Helvetica Neue"/>
                <a:ea typeface="Helvetica Neue"/>
                <a:cs typeface="Helvetica Neue"/>
                <a:sym typeface="Helvetica Neue"/>
              </a:rPr>
              <a:t>(NOAS/NCAS) technical requirements</a:t>
            </a:r>
            <a:endParaRPr b="0" i="0" sz="600" u="none" cap="none" strike="noStrike">
              <a:solidFill>
                <a:srgbClr val="666666"/>
              </a:solidFill>
              <a:latin typeface="Helvetica Neue"/>
              <a:ea typeface="Helvetica Neue"/>
              <a:cs typeface="Helvetica Neue"/>
              <a:sym typeface="Helvetica Neue"/>
            </a:endParaRPr>
          </a:p>
        </p:txBody>
      </p:sp>
      <p:sp>
        <p:nvSpPr>
          <p:cNvPr id="299" name="Google Shape;299;p22"/>
          <p:cNvSpPr txBox="1"/>
          <p:nvPr/>
        </p:nvSpPr>
        <p:spPr>
          <a:xfrm>
            <a:off x="6971168" y="238425"/>
            <a:ext cx="19068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SIS20321 Certificate II in Sport Coaching</a:t>
            </a:r>
            <a:endParaRPr b="0" i="0" sz="600" u="none" cap="none" strike="noStrike">
              <a:solidFill>
                <a:srgbClr val="999999"/>
              </a:solidFill>
              <a:latin typeface="Helvetica Neue"/>
              <a:ea typeface="Helvetica Neue"/>
              <a:cs typeface="Helvetica Neue"/>
              <a:sym typeface="Helvetica Neue"/>
            </a:endParaRPr>
          </a:p>
        </p:txBody>
      </p:sp>
      <p:cxnSp>
        <p:nvCxnSpPr>
          <p:cNvPr id="300" name="Google Shape;300;p22"/>
          <p:cNvCxnSpPr>
            <a:stCxn id="297" idx="1"/>
            <a:endCxn id="291" idx="1"/>
          </p:cNvCxnSpPr>
          <p:nvPr/>
        </p:nvCxnSpPr>
        <p:spPr>
          <a:xfrm flipH="1" rot="10800000">
            <a:off x="4572000" y="2940300"/>
            <a:ext cx="600" cy="1374300"/>
          </a:xfrm>
          <a:prstGeom prst="bentConnector3">
            <a:avLst>
              <a:gd fmla="val -39687500" name="adj1"/>
            </a:avLst>
          </a:prstGeom>
          <a:noFill/>
          <a:ln cap="flat" cmpd="sng" w="9525">
            <a:solidFill>
              <a:srgbClr val="2DAAE2"/>
            </a:solidFill>
            <a:prstDash val="solid"/>
            <a:round/>
            <a:headEnd len="sm" w="sm" type="none"/>
            <a:tailEnd len="sm" w="sm"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4" name="Shape 304"/>
        <p:cNvGrpSpPr/>
        <p:nvPr/>
      </p:nvGrpSpPr>
      <p:grpSpPr>
        <a:xfrm>
          <a:off x="0" y="0"/>
          <a:ext cx="0" cy="0"/>
          <a:chOff x="0" y="0"/>
          <a:chExt cx="0" cy="0"/>
        </a:xfrm>
      </p:grpSpPr>
      <p:sp>
        <p:nvSpPr>
          <p:cNvPr id="305" name="Google Shape;305;p23"/>
          <p:cNvSpPr txBox="1"/>
          <p:nvPr>
            <p:ph idx="4294967295" type="title"/>
          </p:nvPr>
        </p:nvSpPr>
        <p:spPr>
          <a:xfrm>
            <a:off x="410850" y="1372463"/>
            <a:ext cx="8322300" cy="2174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GB" sz="4300">
                <a:solidFill>
                  <a:schemeClr val="lt1"/>
                </a:solidFill>
              </a:rPr>
              <a:t>SIS30321 Certificate III in Fitness + SIS20122 Certificate II in Sport and Recreation</a:t>
            </a:r>
            <a:endParaRPr b="1" sz="4300">
              <a:solidFill>
                <a:schemeClr val="lt1"/>
              </a:solidFill>
            </a:endParaRPr>
          </a:p>
        </p:txBody>
      </p:sp>
      <p:pic>
        <p:nvPicPr>
          <p:cNvPr id="306" name="Google Shape;306;p23"/>
          <p:cNvPicPr preferRelativeResize="0"/>
          <p:nvPr/>
        </p:nvPicPr>
        <p:blipFill rotWithShape="1">
          <a:blip r:embed="rId4">
            <a:alphaModFix/>
          </a:blip>
          <a:srcRect b="0" l="0" r="0" t="0"/>
          <a:stretch/>
        </p:blipFill>
        <p:spPr>
          <a:xfrm>
            <a:off x="3777712" y="3992425"/>
            <a:ext cx="1588576" cy="579701"/>
          </a:xfrm>
          <a:prstGeom prst="rect">
            <a:avLst/>
          </a:prstGeom>
          <a:noFill/>
          <a:ln>
            <a:noFill/>
          </a:ln>
        </p:spPr>
      </p:pic>
      <p:sp>
        <p:nvSpPr>
          <p:cNvPr id="307" name="Google Shape;307;p23"/>
          <p:cNvSpPr/>
          <p:nvPr/>
        </p:nvSpPr>
        <p:spPr>
          <a:xfrm>
            <a:off x="2669526" y="709625"/>
            <a:ext cx="3804949" cy="217280"/>
          </a:xfrm>
          <a:prstGeom prst="rect">
            <a:avLst/>
          </a:prstGeom>
        </p:spPr>
        <p:txBody>
          <a:bodyPr>
            <a:prstTxWarp prst="textPlain"/>
          </a:bodyPr>
          <a:lstStyle/>
          <a:p>
            <a:pPr lvl="0" algn="ctr"/>
            <a:r>
              <a:rPr b="1" i="0">
                <a:ln cap="flat" cmpd="sng" w="9525">
                  <a:solidFill>
                    <a:srgbClr val="2DAAE2"/>
                  </a:solidFill>
                  <a:prstDash val="solid"/>
                  <a:round/>
                  <a:headEnd len="sm" w="sm" type="none"/>
                  <a:tailEnd len="sm" w="sm" type="none"/>
                </a:ln>
                <a:noFill/>
                <a:latin typeface="Helvetica Neue"/>
              </a:rPr>
              <a:t>SPORT, FITNESS &amp; RECREATION</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id="312" name="Google Shape;312;p24"/>
          <p:cNvPicPr preferRelativeResize="0"/>
          <p:nvPr/>
        </p:nvPicPr>
        <p:blipFill rotWithShape="1">
          <a:blip r:embed="rId3">
            <a:alphaModFix/>
          </a:blip>
          <a:srcRect b="0" l="0" r="0" t="0"/>
          <a:stretch/>
        </p:blipFill>
        <p:spPr>
          <a:xfrm>
            <a:off x="0" y="-2487"/>
            <a:ext cx="4572000" cy="5143500"/>
          </a:xfrm>
          <a:prstGeom prst="rect">
            <a:avLst/>
          </a:prstGeom>
          <a:noFill/>
          <a:ln>
            <a:noFill/>
          </a:ln>
        </p:spPr>
      </p:pic>
      <p:pic>
        <p:nvPicPr>
          <p:cNvPr id="313" name="Google Shape;313;p24"/>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314" name="Google Shape;314;p24"/>
          <p:cNvSpPr txBox="1"/>
          <p:nvPr>
            <p:ph type="title"/>
          </p:nvPr>
        </p:nvSpPr>
        <p:spPr>
          <a:xfrm>
            <a:off x="317025" y="500650"/>
            <a:ext cx="3685200" cy="965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1900">
                <a:solidFill>
                  <a:schemeClr val="lt1"/>
                </a:solidFill>
              </a:rPr>
              <a:t>SIS30321 Certificate III in Fitness + SIS20122 Certificate II in Sport and Recreation</a:t>
            </a:r>
            <a:endParaRPr b="1" sz="1900">
              <a:solidFill>
                <a:schemeClr val="lt1"/>
              </a:solidFill>
            </a:endParaRPr>
          </a:p>
        </p:txBody>
      </p:sp>
      <p:graphicFrame>
        <p:nvGraphicFramePr>
          <p:cNvPr id="315" name="Google Shape;315;p24"/>
          <p:cNvGraphicFramePr/>
          <p:nvPr/>
        </p:nvGraphicFramePr>
        <p:xfrm>
          <a:off x="4877350" y="656298"/>
          <a:ext cx="3000000" cy="3000000"/>
        </p:xfrm>
        <a:graphic>
          <a:graphicData uri="http://schemas.openxmlformats.org/drawingml/2006/table">
            <a:tbl>
              <a:tblPr>
                <a:noFill/>
                <a:tableStyleId>{C0A18A65-ACCE-4C16-BACA-466F1B222D4B}</a:tableStyleId>
              </a:tblPr>
              <a:tblGrid>
                <a:gridCol w="1477600"/>
                <a:gridCol w="2472025"/>
              </a:tblGrid>
              <a:tr h="534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Delivery Format: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2-Year Format</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5925">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Timetable Requirements:</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1-Timetable Line</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43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Units of Competency:</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Standalone Qualification -15 Units</a:t>
                      </a:r>
                      <a:endParaRPr b="1" sz="9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Dual Qualification - Additional </a:t>
                      </a:r>
                      <a:r>
                        <a:rPr b="1" lang="en-GB" sz="900">
                          <a:latin typeface="Helvetica Neue"/>
                          <a:ea typeface="Helvetica Neue"/>
                          <a:cs typeface="Helvetica Neue"/>
                          <a:sym typeface="Helvetica Neue"/>
                        </a:rPr>
                        <a:t>4</a:t>
                      </a:r>
                      <a:r>
                        <a:rPr b="1" lang="en-GB" sz="900" u="none" cap="none" strike="noStrike">
                          <a:latin typeface="Helvetica Neue"/>
                          <a:ea typeface="Helvetica Neue"/>
                          <a:cs typeface="Helvetica Neue"/>
                          <a:sym typeface="Helvetica Neue"/>
                        </a:rPr>
                        <a:t> Units</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404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Suitable Year Level(s):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Year 11 or 12</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92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Study Mode: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900" u="none" cap="none" strike="noStrike">
                          <a:latin typeface="Helvetica Neue"/>
                          <a:ea typeface="Helvetica Neue"/>
                          <a:cs typeface="Helvetica Neue"/>
                          <a:sym typeface="Helvetica Neue"/>
                        </a:rPr>
                        <a:t>Combination of classroom and project-based learning, online learning (self-study) and practical work-related experience</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1025">
                <a:tc>
                  <a:txBody>
                    <a:bodyPr/>
                    <a:lstStyle/>
                    <a:p>
                      <a:pPr indent="0" lvl="0" marL="0" marR="0" rtl="0" algn="l">
                        <a:lnSpc>
                          <a:spcPct val="115000"/>
                        </a:lnSpc>
                        <a:spcBef>
                          <a:spcPts val="0"/>
                        </a:spcBef>
                        <a:spcAft>
                          <a:spcPts val="0"/>
                        </a:spcAft>
                        <a:buClr>
                          <a:srgbClr val="000000"/>
                        </a:buClr>
                        <a:buSzPts val="1500"/>
                        <a:buFont typeface="Arial"/>
                        <a:buNone/>
                      </a:pPr>
                      <a:r>
                        <a:rPr b="1" lang="en-GB" sz="900" u="none" cap="none" strike="noStrike">
                          <a:solidFill>
                            <a:srgbClr val="FFFFFF"/>
                          </a:solidFill>
                          <a:latin typeface="Helvetica Neue"/>
                          <a:ea typeface="Helvetica Neue"/>
                          <a:cs typeface="Helvetica Neue"/>
                          <a:sym typeface="Helvetica Neue"/>
                        </a:rPr>
                        <a:t>Cost </a:t>
                      </a:r>
                      <a:r>
                        <a:rPr lang="en-GB" sz="900" u="none" cap="none" strike="noStrike">
                          <a:solidFill>
                            <a:srgbClr val="FFFFFF"/>
                          </a:solidFill>
                          <a:latin typeface="Helvetica Neue"/>
                          <a:ea typeface="Helvetica Neue"/>
                          <a:cs typeface="Helvetica Neue"/>
                          <a:sym typeface="Helvetica Neue"/>
                        </a:rPr>
                        <a:t>(Fee-For-Service)</a:t>
                      </a:r>
                      <a:r>
                        <a:rPr b="1" lang="en-GB" sz="900" u="none" cap="none" strike="noStrike">
                          <a:solidFill>
                            <a:srgbClr val="FFFFFF"/>
                          </a:solidFill>
                          <a:latin typeface="Helvetica Neue"/>
                          <a:ea typeface="Helvetica Neue"/>
                          <a:cs typeface="Helvetica Neue"/>
                          <a:sym typeface="Helvetica Neue"/>
                        </a:rPr>
                        <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$365.00 </a:t>
                      </a:r>
                      <a:r>
                        <a:rPr lang="en-GB" sz="900" u="none" cap="none" strike="noStrike">
                          <a:latin typeface="Helvetica Neue"/>
                          <a:ea typeface="Helvetica Neue"/>
                          <a:cs typeface="Helvetica Neue"/>
                          <a:sym typeface="Helvetica Neue"/>
                        </a:rPr>
                        <a:t>per person</a:t>
                      </a:r>
                      <a:r>
                        <a:rPr b="1" lang="en-GB" sz="900" u="none" cap="none" strike="noStrike">
                          <a:latin typeface="Helvetica Neue"/>
                          <a:ea typeface="Helvetica Neue"/>
                          <a:cs typeface="Helvetica Neue"/>
                          <a:sym typeface="Helvetica Neue"/>
                        </a:rPr>
                        <a:t> </a:t>
                      </a:r>
                      <a:r>
                        <a:rPr lang="en-GB" sz="900" u="none" cap="none" strike="noStrike">
                          <a:latin typeface="Helvetica Neue"/>
                          <a:ea typeface="Helvetica Neue"/>
                          <a:cs typeface="Helvetica Neue"/>
                          <a:sym typeface="Helvetica Neue"/>
                        </a:rPr>
                        <a:t>(Cert II entry qualification = $265.00 + Cert III Gap Fee = $100.00) (</a:t>
                      </a:r>
                      <a:r>
                        <a:rPr b="1" lang="en-GB" sz="900" u="none" cap="none" strike="noStrike">
                          <a:latin typeface="Helvetica Neue"/>
                          <a:ea typeface="Helvetica Neue"/>
                          <a:cs typeface="Helvetica Neue"/>
                          <a:sym typeface="Helvetica Neue"/>
                        </a:rPr>
                        <a:t>+ $55.00 First Aid)</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9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QCE Outcome:</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Maximum 8 QCE Credits</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316" name="Google Shape;316;p24"/>
          <p:cNvSpPr txBox="1"/>
          <p:nvPr/>
        </p:nvSpPr>
        <p:spPr>
          <a:xfrm>
            <a:off x="5192781" y="238425"/>
            <a:ext cx="36852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SIS30321 Certificate III in Fitness + SIS201</a:t>
            </a:r>
            <a:r>
              <a:rPr lang="en-GB" sz="600">
                <a:solidFill>
                  <a:srgbClr val="999999"/>
                </a:solidFill>
                <a:latin typeface="Helvetica Neue"/>
                <a:ea typeface="Helvetica Neue"/>
                <a:cs typeface="Helvetica Neue"/>
                <a:sym typeface="Helvetica Neue"/>
              </a:rPr>
              <a:t>22</a:t>
            </a:r>
            <a:r>
              <a:rPr b="0" i="0" lang="en-GB" sz="600" u="none" cap="none" strike="noStrike">
                <a:solidFill>
                  <a:srgbClr val="999999"/>
                </a:solidFill>
                <a:latin typeface="Helvetica Neue"/>
                <a:ea typeface="Helvetica Neue"/>
                <a:cs typeface="Helvetica Neue"/>
                <a:sym typeface="Helvetica Neue"/>
              </a:rPr>
              <a:t> Certificate II in Sport and Recreation</a:t>
            </a:r>
            <a:endParaRPr b="0" i="0" sz="600" u="none" cap="none" strike="noStrike">
              <a:solidFill>
                <a:srgbClr val="999999"/>
              </a:solidFill>
              <a:latin typeface="Helvetica Neue"/>
              <a:ea typeface="Helvetica Neue"/>
              <a:cs typeface="Helvetica Neue"/>
              <a:sym typeface="Helvetica Neue"/>
            </a:endParaRPr>
          </a:p>
        </p:txBody>
      </p:sp>
      <p:sp>
        <p:nvSpPr>
          <p:cNvPr id="317" name="Google Shape;317;p24"/>
          <p:cNvSpPr txBox="1"/>
          <p:nvPr>
            <p:ph idx="1" type="body"/>
          </p:nvPr>
        </p:nvSpPr>
        <p:spPr>
          <a:xfrm>
            <a:off x="317025" y="1440875"/>
            <a:ext cx="4053600" cy="282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GB" sz="1200">
                <a:solidFill>
                  <a:schemeClr val="lt1"/>
                </a:solidFill>
                <a:latin typeface="Helvetica Neue Light"/>
                <a:ea typeface="Helvetica Neue Light"/>
                <a:cs typeface="Helvetica Neue Light"/>
                <a:sym typeface="Helvetica Neue Light"/>
              </a:rPr>
              <a:t>This qualification provides a pathway to work as a fitness instructor in settings such as fitness facilities, gyms, and leisure and community centres.</a:t>
            </a:r>
            <a:endParaRPr sz="120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0"/>
              </a:spcAft>
              <a:buSzPts val="1800"/>
              <a:buNone/>
            </a:pPr>
            <a:r>
              <a:rPr lang="en-GB" sz="1200">
                <a:solidFill>
                  <a:schemeClr val="lt1"/>
                </a:solidFill>
                <a:latin typeface="Helvetica Neue Light"/>
                <a:ea typeface="Helvetica Neue Light"/>
                <a:cs typeface="Helvetica Neue Light"/>
                <a:sym typeface="Helvetica Neue Light"/>
              </a:rPr>
              <a:t>Students gain the entry-level skills required of a Fitness Professional (Group Exercise Instructor or Gym Fitness Instructor).</a:t>
            </a:r>
            <a:endParaRPr sz="120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0"/>
              </a:spcAft>
              <a:buSzPts val="1800"/>
              <a:buNone/>
            </a:pPr>
            <a:r>
              <a:rPr b="1" lang="en-GB" sz="1200">
                <a:solidFill>
                  <a:schemeClr val="lt1"/>
                </a:solidFill>
              </a:rPr>
              <a:t>Students facilitate programs within their school community including:</a:t>
            </a:r>
            <a:endParaRPr b="1" sz="1200">
              <a:solidFill>
                <a:schemeClr val="lt1"/>
              </a:solidFill>
            </a:endParaRPr>
          </a:p>
          <a:p>
            <a:pPr indent="-304800" lvl="0" marL="457200" rtl="0" algn="l">
              <a:lnSpc>
                <a:spcPct val="115000"/>
              </a:lnSpc>
              <a:spcBef>
                <a:spcPts val="1000"/>
              </a:spcBef>
              <a:spcAft>
                <a:spcPts val="0"/>
              </a:spcAft>
              <a:buClr>
                <a:schemeClr val="lt1"/>
              </a:buClr>
              <a:buSzPts val="1200"/>
              <a:buFont typeface="Helvetica Neue Light"/>
              <a:buChar char="●"/>
            </a:pPr>
            <a:r>
              <a:rPr lang="en-GB" sz="1200">
                <a:solidFill>
                  <a:schemeClr val="lt1"/>
                </a:solidFill>
                <a:latin typeface="Helvetica Neue Light"/>
                <a:ea typeface="Helvetica Neue Light"/>
                <a:cs typeface="Helvetica Neue Light"/>
                <a:sym typeface="Helvetica Neue Light"/>
              </a:rPr>
              <a:t>Community fitness programs</a:t>
            </a:r>
            <a:endParaRPr sz="1200">
              <a:solidFill>
                <a:schemeClr val="lt1"/>
              </a:solidFill>
              <a:latin typeface="Helvetica Neue Light"/>
              <a:ea typeface="Helvetica Neue Light"/>
              <a:cs typeface="Helvetica Neue Light"/>
              <a:sym typeface="Helvetica Neue Light"/>
            </a:endParaRPr>
          </a:p>
          <a:p>
            <a:pPr indent="-304800" lvl="0" marL="457200" rtl="0" algn="l">
              <a:lnSpc>
                <a:spcPct val="115000"/>
              </a:lnSpc>
              <a:spcBef>
                <a:spcPts val="0"/>
              </a:spcBef>
              <a:spcAft>
                <a:spcPts val="0"/>
              </a:spcAft>
              <a:buClr>
                <a:schemeClr val="lt1"/>
              </a:buClr>
              <a:buSzPts val="1200"/>
              <a:buFont typeface="Helvetica Neue Light"/>
              <a:buChar char="●"/>
            </a:pPr>
            <a:r>
              <a:rPr lang="en-GB" sz="1200">
                <a:solidFill>
                  <a:schemeClr val="lt1"/>
                </a:solidFill>
                <a:latin typeface="Helvetica Neue Light"/>
                <a:ea typeface="Helvetica Neue Light"/>
                <a:cs typeface="Helvetica Neue Light"/>
                <a:sym typeface="Helvetica Neue Light"/>
              </a:rPr>
              <a:t>Strength and conditioning for athletes and teams</a:t>
            </a:r>
            <a:endParaRPr sz="1200">
              <a:solidFill>
                <a:schemeClr val="lt1"/>
              </a:solidFill>
              <a:latin typeface="Helvetica Neue Light"/>
              <a:ea typeface="Helvetica Neue Light"/>
              <a:cs typeface="Helvetica Neue Light"/>
              <a:sym typeface="Helvetica Neue Light"/>
            </a:endParaRPr>
          </a:p>
          <a:p>
            <a:pPr indent="-304800" lvl="0" marL="457200" rtl="0" algn="l">
              <a:lnSpc>
                <a:spcPct val="115000"/>
              </a:lnSpc>
              <a:spcBef>
                <a:spcPts val="0"/>
              </a:spcBef>
              <a:spcAft>
                <a:spcPts val="0"/>
              </a:spcAft>
              <a:buClr>
                <a:schemeClr val="lt1"/>
              </a:buClr>
              <a:buSzPts val="1200"/>
              <a:buFont typeface="Helvetica Neue Light"/>
              <a:buChar char="●"/>
            </a:pPr>
            <a:r>
              <a:rPr lang="en-GB" sz="1200">
                <a:solidFill>
                  <a:schemeClr val="lt1"/>
                </a:solidFill>
                <a:latin typeface="Helvetica Neue Light"/>
                <a:ea typeface="Helvetica Neue Light"/>
                <a:cs typeface="Helvetica Neue Light"/>
                <a:sym typeface="Helvetica Neue Light"/>
              </a:rPr>
              <a:t>1-on-1 and group fitness sessions with male adults, female adults and older adult clients</a:t>
            </a:r>
            <a:endParaRPr sz="120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1000"/>
              </a:spcAft>
              <a:buSzPts val="1800"/>
              <a:buNone/>
            </a:pPr>
            <a:r>
              <a:t/>
            </a:r>
            <a:endParaRPr sz="1100">
              <a:solidFill>
                <a:schemeClr val="lt1"/>
              </a:solidFill>
              <a:latin typeface="Helvetica Neue Light"/>
              <a:ea typeface="Helvetica Neue Light"/>
              <a:cs typeface="Helvetica Neue Light"/>
              <a:sym typeface="Helvetica Neue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5"/>
          <p:cNvSpPr/>
          <p:nvPr/>
        </p:nvSpPr>
        <p:spPr>
          <a:xfrm>
            <a:off x="4072800" y="0"/>
            <a:ext cx="5071200" cy="5143500"/>
          </a:xfrm>
          <a:prstGeom prst="rect">
            <a:avLst/>
          </a:prstGeom>
          <a:solidFill>
            <a:srgbClr val="2DAA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323" name="Google Shape;323;p25"/>
          <p:cNvSpPr txBox="1"/>
          <p:nvPr/>
        </p:nvSpPr>
        <p:spPr>
          <a:xfrm>
            <a:off x="238475" y="238414"/>
            <a:ext cx="4175400" cy="92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2024 Business &amp; Tourism Course Offerings</a:t>
            </a:r>
            <a:endParaRPr b="0" i="0" sz="600" u="none" cap="none" strike="noStrike">
              <a:solidFill>
                <a:srgbClr val="999999"/>
              </a:solidFill>
              <a:latin typeface="Helvetica Neue"/>
              <a:ea typeface="Helvetica Neue"/>
              <a:cs typeface="Helvetica Neue"/>
              <a:sym typeface="Helvetica Neue"/>
            </a:endParaRPr>
          </a:p>
        </p:txBody>
      </p:sp>
      <p:pic>
        <p:nvPicPr>
          <p:cNvPr id="324" name="Google Shape;324;p25"/>
          <p:cNvPicPr preferRelativeResize="0"/>
          <p:nvPr/>
        </p:nvPicPr>
        <p:blipFill rotWithShape="1">
          <a:blip r:embed="rId3">
            <a:alphaModFix/>
          </a:blip>
          <a:srcRect b="0" l="0" r="0" t="0"/>
          <a:stretch/>
        </p:blipFill>
        <p:spPr>
          <a:xfrm>
            <a:off x="202300" y="4645526"/>
            <a:ext cx="888525" cy="324225"/>
          </a:xfrm>
          <a:prstGeom prst="rect">
            <a:avLst/>
          </a:prstGeom>
          <a:noFill/>
          <a:ln>
            <a:noFill/>
          </a:ln>
        </p:spPr>
      </p:pic>
      <p:sp>
        <p:nvSpPr>
          <p:cNvPr id="325" name="Google Shape;325;p25"/>
          <p:cNvSpPr txBox="1"/>
          <p:nvPr>
            <p:ph idx="1" type="body"/>
          </p:nvPr>
        </p:nvSpPr>
        <p:spPr>
          <a:xfrm>
            <a:off x="4979625" y="1298250"/>
            <a:ext cx="3670500" cy="3062400"/>
          </a:xfrm>
          <a:prstGeom prst="rect">
            <a:avLst/>
          </a:prstGeom>
          <a:noFill/>
          <a:ln>
            <a:noFill/>
          </a:ln>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Clr>
                <a:schemeClr val="lt1"/>
              </a:buClr>
              <a:buSzPts val="1000"/>
              <a:buChar char="●"/>
            </a:pPr>
            <a:r>
              <a:rPr lang="en-GB" sz="1000">
                <a:solidFill>
                  <a:schemeClr val="lt1"/>
                </a:solidFill>
              </a:rPr>
              <a:t>SIS30321 Certificate III in Fitness (max. 8 QCE Credits)</a:t>
            </a:r>
            <a:endParaRPr sz="1000">
              <a:solidFill>
                <a:schemeClr val="lt1"/>
              </a:solidFill>
            </a:endParaRPr>
          </a:p>
          <a:p>
            <a:pPr indent="-292100" lvl="0" marL="457200" rtl="0" algn="l">
              <a:lnSpc>
                <a:spcPct val="115000"/>
              </a:lnSpc>
              <a:spcBef>
                <a:spcPts val="800"/>
              </a:spcBef>
              <a:spcAft>
                <a:spcPts val="0"/>
              </a:spcAft>
              <a:buClr>
                <a:schemeClr val="lt1"/>
              </a:buClr>
              <a:buSzPts val="1000"/>
              <a:buChar char="●"/>
            </a:pPr>
            <a:r>
              <a:rPr lang="en-GB" sz="1000">
                <a:solidFill>
                  <a:schemeClr val="lt1"/>
                </a:solidFill>
              </a:rPr>
              <a:t>Entry qualification: SIS20122 Certificate II in Sport and Recreation</a:t>
            </a:r>
            <a:endParaRPr sz="1000">
              <a:solidFill>
                <a:schemeClr val="lt1"/>
              </a:solidFill>
            </a:endParaRPr>
          </a:p>
          <a:p>
            <a:pPr indent="-292100" lvl="0" marL="457200" rtl="0" algn="l">
              <a:lnSpc>
                <a:spcPct val="115000"/>
              </a:lnSpc>
              <a:spcBef>
                <a:spcPts val="800"/>
              </a:spcBef>
              <a:spcAft>
                <a:spcPts val="0"/>
              </a:spcAft>
              <a:buClr>
                <a:schemeClr val="lt1"/>
              </a:buClr>
              <a:buSzPts val="1000"/>
              <a:buChar char="●"/>
            </a:pPr>
            <a:r>
              <a:rPr lang="en-GB" sz="1000">
                <a:solidFill>
                  <a:schemeClr val="lt1"/>
                </a:solidFill>
              </a:rPr>
              <a:t>The nationally recognised First Aid competency - HLTAID011 Provide First Aid</a:t>
            </a:r>
            <a:endParaRPr sz="1000">
              <a:solidFill>
                <a:schemeClr val="lt1"/>
              </a:solidFill>
            </a:endParaRPr>
          </a:p>
          <a:p>
            <a:pPr indent="-292100" lvl="0" marL="457200" rtl="0" algn="l">
              <a:lnSpc>
                <a:spcPct val="115000"/>
              </a:lnSpc>
              <a:spcBef>
                <a:spcPts val="800"/>
              </a:spcBef>
              <a:spcAft>
                <a:spcPts val="0"/>
              </a:spcAft>
              <a:buClr>
                <a:schemeClr val="lt1"/>
              </a:buClr>
              <a:buSzPts val="1000"/>
              <a:buChar char="●"/>
            </a:pPr>
            <a:r>
              <a:rPr lang="en-GB" sz="1000">
                <a:solidFill>
                  <a:schemeClr val="lt1"/>
                </a:solidFill>
              </a:rPr>
              <a:t>Community Coaching - Essential Skills Course (non-accredited), issued by Australian Sports Commission</a:t>
            </a:r>
            <a:endParaRPr sz="1000">
              <a:solidFill>
                <a:schemeClr val="lt1"/>
              </a:solidFill>
            </a:endParaRPr>
          </a:p>
          <a:p>
            <a:pPr indent="-292100" lvl="0" marL="457200" rtl="0" algn="l">
              <a:lnSpc>
                <a:spcPct val="115000"/>
              </a:lnSpc>
              <a:spcBef>
                <a:spcPts val="800"/>
              </a:spcBef>
              <a:spcAft>
                <a:spcPts val="0"/>
              </a:spcAft>
              <a:buClr>
                <a:schemeClr val="lt1"/>
              </a:buClr>
              <a:buSzPts val="1000"/>
              <a:buChar char="●"/>
            </a:pPr>
            <a:r>
              <a:rPr lang="en-GB" sz="1000">
                <a:solidFill>
                  <a:schemeClr val="lt1"/>
                </a:solidFill>
              </a:rPr>
              <a:t>Successful completion of the Certificate III in Fitness may contribute towards a student’s Australian Tertiary Admission Rank (ATAR)</a:t>
            </a:r>
            <a:endParaRPr sz="1000">
              <a:solidFill>
                <a:schemeClr val="lt1"/>
              </a:solidFill>
            </a:endParaRPr>
          </a:p>
          <a:p>
            <a:pPr indent="-292100" lvl="0" marL="457200" rtl="0" algn="l">
              <a:lnSpc>
                <a:spcPct val="115000"/>
              </a:lnSpc>
              <a:spcBef>
                <a:spcPts val="800"/>
              </a:spcBef>
              <a:spcAft>
                <a:spcPts val="800"/>
              </a:spcAft>
              <a:buClr>
                <a:schemeClr val="lt1"/>
              </a:buClr>
              <a:buSzPts val="1000"/>
              <a:buChar char="●"/>
            </a:pPr>
            <a:r>
              <a:rPr lang="en-GB" sz="1000">
                <a:solidFill>
                  <a:schemeClr val="lt1"/>
                </a:solidFill>
              </a:rPr>
              <a:t>A range of career pathway options including pathway into SIS40221 Certificate IV in Fitness; or SIS50321 Diploma of Sport - These qualifications offered by another RTO</a:t>
            </a:r>
            <a:endParaRPr sz="1000">
              <a:solidFill>
                <a:schemeClr val="lt1"/>
              </a:solidFill>
            </a:endParaRPr>
          </a:p>
        </p:txBody>
      </p:sp>
      <p:sp>
        <p:nvSpPr>
          <p:cNvPr id="326" name="Google Shape;326;p25"/>
          <p:cNvSpPr txBox="1"/>
          <p:nvPr>
            <p:ph type="title"/>
          </p:nvPr>
        </p:nvSpPr>
        <p:spPr>
          <a:xfrm>
            <a:off x="5092125" y="466350"/>
            <a:ext cx="3445500" cy="83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WHAT DO STUDENTS ACHIEVE?</a:t>
            </a:r>
            <a:endParaRPr b="1" sz="2400">
              <a:solidFill>
                <a:schemeClr val="lt1"/>
              </a:solidFill>
            </a:endParaRPr>
          </a:p>
        </p:txBody>
      </p:sp>
      <p:pic>
        <p:nvPicPr>
          <p:cNvPr id="327" name="Google Shape;327;p25"/>
          <p:cNvPicPr preferRelativeResize="0"/>
          <p:nvPr/>
        </p:nvPicPr>
        <p:blipFill rotWithShape="1">
          <a:blip r:embed="rId4">
            <a:alphaModFix/>
          </a:blip>
          <a:srcRect b="0" l="22320" r="18390" t="0"/>
          <a:stretch/>
        </p:blipFill>
        <p:spPr>
          <a:xfrm>
            <a:off x="0" y="-2725"/>
            <a:ext cx="4571996" cy="5143502"/>
          </a:xfrm>
          <a:prstGeom prst="rect">
            <a:avLst/>
          </a:prstGeom>
          <a:noFill/>
          <a:ln>
            <a:noFill/>
          </a:ln>
        </p:spPr>
      </p:pic>
      <p:pic>
        <p:nvPicPr>
          <p:cNvPr id="328" name="Google Shape;328;p25"/>
          <p:cNvPicPr preferRelativeResize="0"/>
          <p:nvPr/>
        </p:nvPicPr>
        <p:blipFill rotWithShape="1">
          <a:blip r:embed="rId5">
            <a:alphaModFix/>
          </a:blip>
          <a:srcRect b="0" l="0" r="0" t="0"/>
          <a:stretch/>
        </p:blipFill>
        <p:spPr>
          <a:xfrm>
            <a:off x="202300" y="4645526"/>
            <a:ext cx="888525" cy="324225"/>
          </a:xfrm>
          <a:prstGeom prst="rect">
            <a:avLst/>
          </a:prstGeom>
          <a:noFill/>
          <a:ln>
            <a:noFill/>
          </a:ln>
        </p:spPr>
      </p:pic>
      <p:sp>
        <p:nvSpPr>
          <p:cNvPr id="329" name="Google Shape;329;p25"/>
          <p:cNvSpPr txBox="1"/>
          <p:nvPr/>
        </p:nvSpPr>
        <p:spPr>
          <a:xfrm>
            <a:off x="4934007" y="238425"/>
            <a:ext cx="39441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EFEFEF"/>
                </a:solidFill>
                <a:latin typeface="Helvetica Neue"/>
                <a:ea typeface="Helvetica Neue"/>
                <a:cs typeface="Helvetica Neue"/>
                <a:sym typeface="Helvetica Neue"/>
              </a:rPr>
              <a:t>SIS30321 Certificate III in Fitness + SIS201</a:t>
            </a:r>
            <a:r>
              <a:rPr lang="en-GB" sz="600">
                <a:solidFill>
                  <a:srgbClr val="EFEFEF"/>
                </a:solidFill>
                <a:latin typeface="Helvetica Neue"/>
                <a:ea typeface="Helvetica Neue"/>
                <a:cs typeface="Helvetica Neue"/>
                <a:sym typeface="Helvetica Neue"/>
              </a:rPr>
              <a:t>22</a:t>
            </a:r>
            <a:r>
              <a:rPr b="0" i="0" lang="en-GB" sz="600" u="none" cap="none" strike="noStrike">
                <a:solidFill>
                  <a:srgbClr val="EFEFEF"/>
                </a:solidFill>
                <a:latin typeface="Helvetica Neue"/>
                <a:ea typeface="Helvetica Neue"/>
                <a:cs typeface="Helvetica Neue"/>
                <a:sym typeface="Helvetica Neue"/>
              </a:rPr>
              <a:t> Certificate II in Sport and Recreation</a:t>
            </a:r>
            <a:endParaRPr b="0" i="0" sz="600" u="none" cap="none" strike="noStrike">
              <a:solidFill>
                <a:srgbClr val="EFEFEF"/>
              </a:solidFill>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AAE2"/>
        </a:solidFill>
      </p:bgPr>
    </p:bg>
    <p:spTree>
      <p:nvGrpSpPr>
        <p:cNvPr id="333" name="Shape 333"/>
        <p:cNvGrpSpPr/>
        <p:nvPr/>
      </p:nvGrpSpPr>
      <p:grpSpPr>
        <a:xfrm>
          <a:off x="0" y="0"/>
          <a:ext cx="0" cy="0"/>
          <a:chOff x="0" y="0"/>
          <a:chExt cx="0" cy="0"/>
        </a:xfrm>
      </p:grpSpPr>
      <p:sp>
        <p:nvSpPr>
          <p:cNvPr id="334" name="Google Shape;334;p26"/>
          <p:cNvSpPr txBox="1"/>
          <p:nvPr>
            <p:ph type="title"/>
          </p:nvPr>
        </p:nvSpPr>
        <p:spPr>
          <a:xfrm>
            <a:off x="238475" y="2605988"/>
            <a:ext cx="1668600" cy="7461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lang="en-GB" sz="1100">
                <a:solidFill>
                  <a:schemeClr val="lt1"/>
                </a:solidFill>
              </a:rPr>
              <a:t>SIS30321 Certificate III in Fitness + SIS20122 Certificate II in Sport and Recreation</a:t>
            </a:r>
            <a:endParaRPr sz="1100">
              <a:solidFill>
                <a:schemeClr val="lt1"/>
              </a:solidFill>
            </a:endParaRPr>
          </a:p>
        </p:txBody>
      </p:sp>
      <p:pic>
        <p:nvPicPr>
          <p:cNvPr id="335" name="Google Shape;335;p26"/>
          <p:cNvPicPr preferRelativeResize="0"/>
          <p:nvPr/>
        </p:nvPicPr>
        <p:blipFill rotWithShape="1">
          <a:blip r:embed="rId3">
            <a:alphaModFix amt="70000"/>
          </a:blip>
          <a:srcRect b="0" l="0" r="0" t="0"/>
          <a:stretch/>
        </p:blipFill>
        <p:spPr>
          <a:xfrm>
            <a:off x="202300" y="4645526"/>
            <a:ext cx="888525" cy="324225"/>
          </a:xfrm>
          <a:prstGeom prst="rect">
            <a:avLst/>
          </a:prstGeom>
          <a:noFill/>
          <a:ln>
            <a:noFill/>
          </a:ln>
        </p:spPr>
      </p:pic>
      <p:sp>
        <p:nvSpPr>
          <p:cNvPr id="336" name="Google Shape;336;p26"/>
          <p:cNvSpPr txBox="1"/>
          <p:nvPr/>
        </p:nvSpPr>
        <p:spPr>
          <a:xfrm>
            <a:off x="5995927" y="238425"/>
            <a:ext cx="28821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EFEFEF"/>
                </a:solidFill>
                <a:latin typeface="Helvetica Neue"/>
                <a:ea typeface="Helvetica Neue"/>
                <a:cs typeface="Helvetica Neue"/>
                <a:sym typeface="Helvetica Neue"/>
              </a:rPr>
              <a:t>SIS30321 Certificate III in Fitness + SIS201</a:t>
            </a:r>
            <a:r>
              <a:rPr lang="en-GB" sz="600">
                <a:solidFill>
                  <a:srgbClr val="EFEFEF"/>
                </a:solidFill>
                <a:latin typeface="Helvetica Neue"/>
                <a:ea typeface="Helvetica Neue"/>
                <a:cs typeface="Helvetica Neue"/>
                <a:sym typeface="Helvetica Neue"/>
              </a:rPr>
              <a:t>22</a:t>
            </a:r>
            <a:r>
              <a:rPr b="0" i="0" lang="en-GB" sz="600" u="none" cap="none" strike="noStrike">
                <a:solidFill>
                  <a:srgbClr val="EFEFEF"/>
                </a:solidFill>
                <a:latin typeface="Helvetica Neue"/>
                <a:ea typeface="Helvetica Neue"/>
                <a:cs typeface="Helvetica Neue"/>
                <a:sym typeface="Helvetica Neue"/>
              </a:rPr>
              <a:t> Certificate II in Sport and Recreation</a:t>
            </a:r>
            <a:endParaRPr b="0" i="0" sz="600" u="none" cap="none" strike="noStrike">
              <a:solidFill>
                <a:srgbClr val="EFEFEF"/>
              </a:solidFill>
              <a:latin typeface="Helvetica Neue"/>
              <a:ea typeface="Helvetica Neue"/>
              <a:cs typeface="Helvetica Neue"/>
              <a:sym typeface="Helvetica Neue"/>
            </a:endParaRPr>
          </a:p>
        </p:txBody>
      </p:sp>
      <p:sp>
        <p:nvSpPr>
          <p:cNvPr id="337" name="Google Shape;337;p26"/>
          <p:cNvSpPr txBox="1"/>
          <p:nvPr/>
        </p:nvSpPr>
        <p:spPr>
          <a:xfrm>
            <a:off x="223000" y="1791413"/>
            <a:ext cx="1799700" cy="855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80"/>
              <a:buFont typeface="Arial"/>
              <a:buNone/>
            </a:pPr>
            <a:r>
              <a:rPr b="1" i="0" lang="en-GB" sz="2180" u="none" cap="none" strike="noStrike">
                <a:solidFill>
                  <a:schemeClr val="lt1"/>
                </a:solidFill>
                <a:latin typeface="Helvetica Neue"/>
                <a:ea typeface="Helvetica Neue"/>
                <a:cs typeface="Helvetica Neue"/>
                <a:sym typeface="Helvetica Neue"/>
              </a:rPr>
              <a:t>COURSE SCHEDULE</a:t>
            </a:r>
            <a:endParaRPr b="1" i="0" sz="2180" u="none" cap="none" strike="noStrike">
              <a:solidFill>
                <a:schemeClr val="lt1"/>
              </a:solidFill>
              <a:latin typeface="Helvetica Neue"/>
              <a:ea typeface="Helvetica Neue"/>
              <a:cs typeface="Helvetica Neue"/>
              <a:sym typeface="Helvetica Neue"/>
            </a:endParaRPr>
          </a:p>
        </p:txBody>
      </p:sp>
      <p:graphicFrame>
        <p:nvGraphicFramePr>
          <p:cNvPr id="338" name="Google Shape;338;p26"/>
          <p:cNvGraphicFramePr/>
          <p:nvPr/>
        </p:nvGraphicFramePr>
        <p:xfrm>
          <a:off x="2095763" y="2032710"/>
          <a:ext cx="3000000" cy="3000000"/>
        </p:xfrm>
        <a:graphic>
          <a:graphicData uri="http://schemas.openxmlformats.org/drawingml/2006/table">
            <a:tbl>
              <a:tblPr>
                <a:noFill/>
                <a:tableStyleId>{C0A18A65-ACCE-4C16-BACA-466F1B222D4B}</a:tableStyleId>
              </a:tblPr>
              <a:tblGrid>
                <a:gridCol w="736250"/>
                <a:gridCol w="2297000"/>
              </a:tblGrid>
              <a:tr h="1931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2</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Introduction to Community Programs</a:t>
                      </a:r>
                      <a:endParaRPr sz="700">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Introduction to Conditioning Programs</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803"/>
                      </a:srgbClr>
                    </a:solidFill>
                  </a:tcPr>
                </a:tc>
              </a:tr>
              <a:tr h="207575">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C</a:t>
                      </a:r>
                      <a:r>
                        <a:rPr lang="en-GB" sz="700" u="none" cap="none" strike="noStrike">
                          <a:solidFill>
                            <a:srgbClr val="434343"/>
                          </a:solidFill>
                          <a:latin typeface="Helvetica Neue"/>
                          <a:ea typeface="Helvetica Neue"/>
                          <a:cs typeface="Helvetica Neue"/>
                          <a:sym typeface="Helvetica Neue"/>
                        </a:rPr>
                        <a:t>ommunity SFR Program: Assist with Delivering Community SFR Sessions</a:t>
                      </a:r>
                      <a:endParaRPr sz="700">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Conditioning program: Participate in Conditioning Sessions</a:t>
                      </a:r>
                      <a:endParaRPr sz="700">
                        <a:solidFill>
                          <a:srgbClr val="434343"/>
                        </a:solidFill>
                        <a:latin typeface="Helvetica Neue"/>
                        <a:ea typeface="Helvetica Neue"/>
                        <a:cs typeface="Helvetica Neue"/>
                        <a:sym typeface="Helvetica Neue"/>
                      </a:endParaRPr>
                    </a:p>
                  </a:txBody>
                  <a:tcPr marT="36000" marB="36000" marR="91425" marL="91425" anchor="ctr">
                    <a:solidFill>
                      <a:srgbClr val="FFFFFF">
                        <a:alpha val="69803"/>
                      </a:srgbClr>
                    </a:solidFill>
                  </a:tcPr>
                </a:tc>
              </a:tr>
            </a:tbl>
          </a:graphicData>
        </a:graphic>
      </p:graphicFrame>
      <p:graphicFrame>
        <p:nvGraphicFramePr>
          <p:cNvPr id="339" name="Google Shape;339;p26"/>
          <p:cNvGraphicFramePr/>
          <p:nvPr/>
        </p:nvGraphicFramePr>
        <p:xfrm>
          <a:off x="2095775" y="3325925"/>
          <a:ext cx="3000000" cy="3000000"/>
        </p:xfrm>
        <a:graphic>
          <a:graphicData uri="http://schemas.openxmlformats.org/drawingml/2006/table">
            <a:tbl>
              <a:tblPr>
                <a:noFill/>
                <a:tableStyleId>{C0A18A65-ACCE-4C16-BACA-466F1B222D4B}</a:tableStyleId>
              </a:tblPr>
              <a:tblGrid>
                <a:gridCol w="740950"/>
                <a:gridCol w="2292300"/>
              </a:tblGrid>
              <a:tr h="1931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3</a:t>
                      </a:r>
                      <a:endParaRPr b="1" sz="700" u="none" cap="none" strike="noStrike">
                        <a:solidFill>
                          <a:srgbClr val="2DAAE2"/>
                        </a:solidFill>
                        <a:latin typeface="Helvetica Neue"/>
                        <a:ea typeface="Helvetica Neue"/>
                        <a:cs typeface="Helvetica Neue"/>
                        <a:sym typeface="Helvetica Neue"/>
                      </a:endParaRPr>
                    </a:p>
                  </a:txBody>
                  <a:tcPr marT="36000" marB="36000" marR="54000" marL="54000" anchor="ctr">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Working in t</a:t>
                      </a:r>
                      <a:r>
                        <a:rPr lang="en-GB" sz="700" u="none" cap="none" strike="noStrike">
                          <a:solidFill>
                            <a:srgbClr val="434343"/>
                          </a:solidFill>
                          <a:latin typeface="Helvetica Neue"/>
                          <a:ea typeface="Helvetica Neue"/>
                          <a:cs typeface="Helvetica Neue"/>
                          <a:sym typeface="Helvetica Neue"/>
                        </a:rPr>
                        <a:t>he SFR Industry</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Providing Quality Service in the SFR Industry</a:t>
                      </a:r>
                      <a:endParaRPr sz="700">
                        <a:solidFill>
                          <a:srgbClr val="434343"/>
                        </a:solidFill>
                        <a:latin typeface="Helvetica Neue"/>
                        <a:ea typeface="Helvetica Neue"/>
                        <a:cs typeface="Helvetica Neue"/>
                        <a:sym typeface="Helvetica Neue"/>
                      </a:endParaRPr>
                    </a:p>
                  </a:txBody>
                  <a:tcPr marT="36000" marB="36000" marR="91425" marL="91425" anchor="ctr">
                    <a:solidFill>
                      <a:srgbClr val="FFFFFF">
                        <a:alpha val="69803"/>
                      </a:srgbClr>
                    </a:solidFill>
                  </a:tcPr>
                </a:tc>
              </a:tr>
              <a:tr h="207575">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Group Conditioning Program: Plan and Deliver Group Conditioning Sessions</a:t>
                      </a:r>
                      <a:endParaRPr sz="700">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One-on-one Cardio Program: Plan and Deliver a Cardio Program</a:t>
                      </a:r>
                      <a:endParaRPr sz="700">
                        <a:solidFill>
                          <a:srgbClr val="434343"/>
                        </a:solidFill>
                        <a:latin typeface="Helvetica Neue"/>
                        <a:ea typeface="Helvetica Neue"/>
                        <a:cs typeface="Helvetica Neue"/>
                        <a:sym typeface="Helvetica Neue"/>
                      </a:endParaRPr>
                    </a:p>
                  </a:txBody>
                  <a:tcPr marT="36000" marB="36000" marR="91425" marL="91425" anchor="ctr">
                    <a:solidFill>
                      <a:srgbClr val="FFFFFF">
                        <a:alpha val="69803"/>
                      </a:srgbClr>
                    </a:solidFill>
                  </a:tcPr>
                </a:tc>
              </a:tr>
            </a:tbl>
          </a:graphicData>
        </a:graphic>
      </p:graphicFrame>
      <p:graphicFrame>
        <p:nvGraphicFramePr>
          <p:cNvPr id="340" name="Google Shape;340;p26"/>
          <p:cNvGraphicFramePr/>
          <p:nvPr/>
        </p:nvGraphicFramePr>
        <p:xfrm>
          <a:off x="5407375" y="404150"/>
          <a:ext cx="3000000" cy="3000000"/>
        </p:xfrm>
        <a:graphic>
          <a:graphicData uri="http://schemas.openxmlformats.org/drawingml/2006/table">
            <a:tbl>
              <a:tblPr>
                <a:noFill/>
                <a:tableStyleId>{C0A18A65-ACCE-4C16-BACA-466F1B222D4B}</a:tableStyleId>
              </a:tblPr>
              <a:tblGrid>
                <a:gridCol w="606750"/>
                <a:gridCol w="2426500"/>
              </a:tblGrid>
              <a:tr h="1931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4</a:t>
                      </a:r>
                      <a:endParaRPr b="1" sz="700" u="none" cap="none" strike="noStrike">
                        <a:solidFill>
                          <a:srgbClr val="2DAAE2"/>
                        </a:solidFill>
                        <a:latin typeface="Helvetica Neue"/>
                        <a:ea typeface="Helvetica Neue"/>
                        <a:cs typeface="Helvetica Neue"/>
                        <a:sym typeface="Helvetica Neue"/>
                      </a:endParaRPr>
                    </a:p>
                  </a:txBody>
                  <a:tcPr marT="36000" marB="36000" marR="54000" marL="54000" anchor="ctr">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Anatomy and Physiology - The Musculoskel</a:t>
                      </a:r>
                      <a:r>
                        <a:rPr lang="en-GB" sz="700">
                          <a:solidFill>
                            <a:srgbClr val="434343"/>
                          </a:solidFill>
                          <a:latin typeface="Helvetica Neue"/>
                          <a:ea typeface="Helvetica Neue"/>
                          <a:cs typeface="Helvetica Neue"/>
                          <a:sym typeface="Helvetica Neue"/>
                        </a:rPr>
                        <a:t>etal System</a:t>
                      </a:r>
                      <a:endParaRPr sz="700">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First Aid Course: HLTAID011 Provide First Aid</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803"/>
                      </a:srgbClr>
                    </a:solidFill>
                  </a:tcPr>
                </a:tc>
              </a:tr>
              <a:tr h="207575">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Recreational Group Exercise Program</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803"/>
                      </a:srgbClr>
                    </a:solidFill>
                  </a:tcPr>
                </a:tc>
              </a:tr>
            </a:tbl>
          </a:graphicData>
        </a:graphic>
      </p:graphicFrame>
      <p:graphicFrame>
        <p:nvGraphicFramePr>
          <p:cNvPr id="341" name="Google Shape;341;p26"/>
          <p:cNvGraphicFramePr/>
          <p:nvPr/>
        </p:nvGraphicFramePr>
        <p:xfrm>
          <a:off x="5407375" y="1358150"/>
          <a:ext cx="3000000" cy="3000000"/>
        </p:xfrm>
        <a:graphic>
          <a:graphicData uri="http://schemas.openxmlformats.org/drawingml/2006/table">
            <a:tbl>
              <a:tblPr>
                <a:noFill/>
                <a:tableStyleId>{C0A18A65-ACCE-4C16-BACA-466F1B222D4B}</a:tableStyleId>
              </a:tblPr>
              <a:tblGrid>
                <a:gridCol w="606750"/>
                <a:gridCol w="2426500"/>
              </a:tblGrid>
              <a:tr h="1931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5</a:t>
                      </a:r>
                      <a:endParaRPr b="1" sz="700" u="none" cap="none" strike="noStrike">
                        <a:solidFill>
                          <a:srgbClr val="2DAAE2"/>
                        </a:solidFill>
                        <a:latin typeface="Helvetica Neue"/>
                        <a:ea typeface="Helvetica Neue"/>
                        <a:cs typeface="Helvetica Neue"/>
                        <a:sym typeface="Helvetica Neue"/>
                      </a:endParaRPr>
                    </a:p>
                  </a:txBody>
                  <a:tcPr marT="36000" marB="36000" marR="54000" marL="54000" anchor="ctr">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Anatomy and Physiology</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Health and Nutrition Consultations</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803"/>
                      </a:srgbClr>
                    </a:solidFill>
                  </a:tcPr>
                </a:tc>
              </a:tr>
              <a:tr h="207575">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One-on-One Gym Program: Adolescent Client</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Conduct Consultations with a Client (Peer)</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Plan and Conduct Sessions (Scenario Clients)</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803"/>
                      </a:srgbClr>
                    </a:solidFill>
                  </a:tcPr>
                </a:tc>
              </a:tr>
            </a:tbl>
          </a:graphicData>
        </a:graphic>
      </p:graphicFrame>
      <p:graphicFrame>
        <p:nvGraphicFramePr>
          <p:cNvPr id="342" name="Google Shape;342;p26"/>
          <p:cNvGraphicFramePr/>
          <p:nvPr/>
        </p:nvGraphicFramePr>
        <p:xfrm>
          <a:off x="5407375" y="2525488"/>
          <a:ext cx="3000000" cy="3000000"/>
        </p:xfrm>
        <a:graphic>
          <a:graphicData uri="http://schemas.openxmlformats.org/drawingml/2006/table">
            <a:tbl>
              <a:tblPr>
                <a:noFill/>
                <a:tableStyleId>{C0A18A65-ACCE-4C16-BACA-466F1B222D4B}</a:tableStyleId>
              </a:tblPr>
              <a:tblGrid>
                <a:gridCol w="606750"/>
                <a:gridCol w="2426500"/>
              </a:tblGrid>
              <a:tr h="1931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6</a:t>
                      </a:r>
                      <a:endParaRPr b="1" sz="700" u="none" cap="none" strike="noStrike">
                        <a:solidFill>
                          <a:srgbClr val="2DAAE2"/>
                        </a:solidFill>
                        <a:latin typeface="Helvetica Neue"/>
                        <a:ea typeface="Helvetica Neue"/>
                        <a:cs typeface="Helvetica Neue"/>
                        <a:sym typeface="Helvetica Neue"/>
                      </a:endParaRPr>
                    </a:p>
                  </a:txBody>
                  <a:tcPr marT="36000" marB="36000" marR="54000" marL="54000" anchor="ctr">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Screening and Health Assessments</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Specific Population Clients</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Older Clients</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803"/>
                      </a:srgbClr>
                    </a:solidFill>
                  </a:tcPr>
                </a:tc>
              </a:tr>
              <a:tr h="207575">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Fitness Orientation Program: Client Orientation</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Gentle Exercise Program: Participate in Gentle Exercise Sessions</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Mobility Program: Plan and Instruct Mobility Sessions</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803"/>
                      </a:srgbClr>
                    </a:solidFill>
                  </a:tcPr>
                </a:tc>
              </a:tr>
            </a:tbl>
          </a:graphicData>
        </a:graphic>
      </p:graphicFrame>
      <p:graphicFrame>
        <p:nvGraphicFramePr>
          <p:cNvPr id="343" name="Google Shape;343;p26"/>
          <p:cNvGraphicFramePr/>
          <p:nvPr/>
        </p:nvGraphicFramePr>
        <p:xfrm>
          <a:off x="5407375" y="3906188"/>
          <a:ext cx="3000000" cy="3000000"/>
        </p:xfrm>
        <a:graphic>
          <a:graphicData uri="http://schemas.openxmlformats.org/drawingml/2006/table">
            <a:tbl>
              <a:tblPr>
                <a:noFill/>
                <a:tableStyleId>{C0A18A65-ACCE-4C16-BACA-466F1B222D4B}</a:tableStyleId>
              </a:tblPr>
              <a:tblGrid>
                <a:gridCol w="775125"/>
                <a:gridCol w="2258125"/>
              </a:tblGrid>
              <a:tr h="1931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7</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Older Clients</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Specific Populations</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803"/>
                      </a:srgbClr>
                    </a:solidFill>
                  </a:tcPr>
                </a:tc>
              </a:tr>
              <a:tr h="207575">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Group Exercise and Gym-based One-on-One Sessions:</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Female and Male Adults aged 18+; and Older adults aged 55+</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803"/>
                      </a:srgbClr>
                    </a:solidFill>
                  </a:tcPr>
                </a:tc>
              </a:tr>
            </a:tbl>
          </a:graphicData>
        </a:graphic>
      </p:graphicFrame>
      <p:graphicFrame>
        <p:nvGraphicFramePr>
          <p:cNvPr id="344" name="Google Shape;344;p26"/>
          <p:cNvGraphicFramePr/>
          <p:nvPr/>
        </p:nvGraphicFramePr>
        <p:xfrm>
          <a:off x="2074550" y="632819"/>
          <a:ext cx="3000000" cy="3000000"/>
        </p:xfrm>
        <a:graphic>
          <a:graphicData uri="http://schemas.openxmlformats.org/drawingml/2006/table">
            <a:tbl>
              <a:tblPr>
                <a:noFill/>
                <a:tableStyleId>{C0A18A65-ACCE-4C16-BACA-466F1B222D4B}</a:tableStyleId>
              </a:tblPr>
              <a:tblGrid>
                <a:gridCol w="740950"/>
                <a:gridCol w="2292300"/>
              </a:tblGrid>
              <a:tr h="1931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1</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Introduction to th</a:t>
                      </a:r>
                      <a:r>
                        <a:rPr lang="en-GB" sz="700" u="none" cap="none" strike="noStrike">
                          <a:solidFill>
                            <a:srgbClr val="434343"/>
                          </a:solidFill>
                          <a:latin typeface="Helvetica Neue"/>
                          <a:ea typeface="Helvetica Neue"/>
                          <a:cs typeface="Helvetica Neue"/>
                          <a:sym typeface="Helvetica Neue"/>
                        </a:rPr>
                        <a:t>e Sport, Fitness &amp; Recreation Industry</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Introduction to Coaching Programs</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803"/>
                      </a:srgbClr>
                    </a:solidFill>
                  </a:tcPr>
                </a:tc>
              </a:tr>
              <a:tr h="207575">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Coaching Program (Student Delivery): Plan and Deliver Coaching Sessions</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SFR Coaching Program (Supervisor): Assist with Delivering Coaching Sessions</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803"/>
                      </a:srgbClr>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27"/>
          <p:cNvSpPr/>
          <p:nvPr/>
        </p:nvSpPr>
        <p:spPr>
          <a:xfrm>
            <a:off x="0" y="0"/>
            <a:ext cx="5071200" cy="5143500"/>
          </a:xfrm>
          <a:prstGeom prst="rect">
            <a:avLst/>
          </a:prstGeom>
          <a:solidFill>
            <a:srgbClr val="2DAA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id="350" name="Google Shape;350;p27"/>
          <p:cNvPicPr preferRelativeResize="0"/>
          <p:nvPr/>
        </p:nvPicPr>
        <p:blipFill rotWithShape="1">
          <a:blip r:embed="rId3">
            <a:alphaModFix/>
          </a:blip>
          <a:srcRect b="0" l="20353" r="20359" t="0"/>
          <a:stretch/>
        </p:blipFill>
        <p:spPr>
          <a:xfrm>
            <a:off x="4572000" y="0"/>
            <a:ext cx="4572001" cy="5143502"/>
          </a:xfrm>
          <a:prstGeom prst="rect">
            <a:avLst/>
          </a:prstGeom>
          <a:noFill/>
          <a:ln>
            <a:noFill/>
          </a:ln>
        </p:spPr>
      </p:pic>
      <p:sp>
        <p:nvSpPr>
          <p:cNvPr id="351" name="Google Shape;351;p27"/>
          <p:cNvSpPr txBox="1"/>
          <p:nvPr>
            <p:ph type="title"/>
          </p:nvPr>
        </p:nvSpPr>
        <p:spPr>
          <a:xfrm>
            <a:off x="585275" y="1444007"/>
            <a:ext cx="3322800" cy="489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SKILLS ACQUIRED</a:t>
            </a:r>
            <a:endParaRPr b="1" sz="2400">
              <a:solidFill>
                <a:schemeClr val="lt1"/>
              </a:solidFill>
            </a:endParaRPr>
          </a:p>
        </p:txBody>
      </p:sp>
      <p:pic>
        <p:nvPicPr>
          <p:cNvPr id="352" name="Google Shape;352;p27"/>
          <p:cNvPicPr preferRelativeResize="0"/>
          <p:nvPr/>
        </p:nvPicPr>
        <p:blipFill rotWithShape="1">
          <a:blip r:embed="rId4">
            <a:alphaModFix amt="70000"/>
          </a:blip>
          <a:srcRect b="0" l="0" r="0" t="0"/>
          <a:stretch/>
        </p:blipFill>
        <p:spPr>
          <a:xfrm>
            <a:off x="202300" y="4645526"/>
            <a:ext cx="888525" cy="324225"/>
          </a:xfrm>
          <a:prstGeom prst="rect">
            <a:avLst/>
          </a:prstGeom>
          <a:noFill/>
          <a:ln>
            <a:noFill/>
          </a:ln>
        </p:spPr>
      </p:pic>
      <p:sp>
        <p:nvSpPr>
          <p:cNvPr id="353" name="Google Shape;353;p27"/>
          <p:cNvSpPr txBox="1"/>
          <p:nvPr>
            <p:ph idx="1" type="body"/>
          </p:nvPr>
        </p:nvSpPr>
        <p:spPr>
          <a:xfrm>
            <a:off x="585275" y="2070200"/>
            <a:ext cx="3655200" cy="16293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1000"/>
              </a:spcBef>
              <a:spcAft>
                <a:spcPts val="0"/>
              </a:spcAft>
              <a:buClr>
                <a:schemeClr val="lt1"/>
              </a:buClr>
              <a:buSzPts val="1200"/>
              <a:buChar char="●"/>
            </a:pPr>
            <a:r>
              <a:rPr lang="en-GB" sz="1200">
                <a:solidFill>
                  <a:schemeClr val="lt1"/>
                </a:solidFill>
              </a:rPr>
              <a:t>Client screening and health assessment</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Planning and instructing fitness programs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Deliver 1-on-1 and group fitness programs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Exercise science and nutrition</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Anatomy and physiology</a:t>
            </a:r>
            <a:endParaRPr sz="1200">
              <a:solidFill>
                <a:schemeClr val="lt1"/>
              </a:solidFill>
            </a:endParaRPr>
          </a:p>
        </p:txBody>
      </p:sp>
      <p:sp>
        <p:nvSpPr>
          <p:cNvPr id="354" name="Google Shape;354;p27"/>
          <p:cNvSpPr txBox="1"/>
          <p:nvPr/>
        </p:nvSpPr>
        <p:spPr>
          <a:xfrm>
            <a:off x="4934007" y="238425"/>
            <a:ext cx="39441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EFEFEF"/>
                </a:solidFill>
                <a:latin typeface="Helvetica Neue"/>
                <a:ea typeface="Helvetica Neue"/>
                <a:cs typeface="Helvetica Neue"/>
                <a:sym typeface="Helvetica Neue"/>
              </a:rPr>
              <a:t>SIS30321 Certificate III in Fitness + SIS201</a:t>
            </a:r>
            <a:r>
              <a:rPr lang="en-GB" sz="600">
                <a:solidFill>
                  <a:srgbClr val="EFEFEF"/>
                </a:solidFill>
                <a:latin typeface="Helvetica Neue"/>
                <a:ea typeface="Helvetica Neue"/>
                <a:cs typeface="Helvetica Neue"/>
                <a:sym typeface="Helvetica Neue"/>
              </a:rPr>
              <a:t>22</a:t>
            </a:r>
            <a:r>
              <a:rPr b="0" i="0" lang="en-GB" sz="600" u="none" cap="none" strike="noStrike">
                <a:solidFill>
                  <a:srgbClr val="EFEFEF"/>
                </a:solidFill>
                <a:latin typeface="Helvetica Neue"/>
                <a:ea typeface="Helvetica Neue"/>
                <a:cs typeface="Helvetica Neue"/>
                <a:sym typeface="Helvetica Neue"/>
              </a:rPr>
              <a:t> Certificate II in Sport and Recreation</a:t>
            </a:r>
            <a:endParaRPr b="0" i="0" sz="600" u="none" cap="none" strike="noStrike">
              <a:solidFill>
                <a:srgbClr val="EFEFEF"/>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8"/>
          <p:cNvSpPr/>
          <p:nvPr/>
        </p:nvSpPr>
        <p:spPr>
          <a:xfrm>
            <a:off x="0" y="0"/>
            <a:ext cx="5071200" cy="5143500"/>
          </a:xfrm>
          <a:prstGeom prst="rect">
            <a:avLst/>
          </a:prstGeom>
          <a:solidFill>
            <a:srgbClr val="2DAA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pic>
        <p:nvPicPr>
          <p:cNvPr id="360" name="Google Shape;360;p28"/>
          <p:cNvPicPr preferRelativeResize="0"/>
          <p:nvPr/>
        </p:nvPicPr>
        <p:blipFill rotWithShape="1">
          <a:blip r:embed="rId3">
            <a:alphaModFix/>
          </a:blip>
          <a:srcRect b="0" l="24378" r="16333" t="0"/>
          <a:stretch/>
        </p:blipFill>
        <p:spPr>
          <a:xfrm>
            <a:off x="4572000" y="0"/>
            <a:ext cx="4572001" cy="5143502"/>
          </a:xfrm>
          <a:prstGeom prst="rect">
            <a:avLst/>
          </a:prstGeom>
          <a:noFill/>
          <a:ln>
            <a:noFill/>
          </a:ln>
        </p:spPr>
      </p:pic>
      <p:sp>
        <p:nvSpPr>
          <p:cNvPr id="361" name="Google Shape;361;p28"/>
          <p:cNvSpPr txBox="1"/>
          <p:nvPr>
            <p:ph type="title"/>
          </p:nvPr>
        </p:nvSpPr>
        <p:spPr>
          <a:xfrm>
            <a:off x="625425" y="1091325"/>
            <a:ext cx="2751900" cy="83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HOW WILL YOU BE ASSESSED?</a:t>
            </a:r>
            <a:endParaRPr b="1" sz="2400">
              <a:solidFill>
                <a:schemeClr val="lt1"/>
              </a:solidFill>
            </a:endParaRPr>
          </a:p>
        </p:txBody>
      </p:sp>
      <p:pic>
        <p:nvPicPr>
          <p:cNvPr id="362" name="Google Shape;362;p28"/>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363" name="Google Shape;363;p28"/>
          <p:cNvSpPr txBox="1"/>
          <p:nvPr/>
        </p:nvSpPr>
        <p:spPr>
          <a:xfrm>
            <a:off x="4934007" y="238425"/>
            <a:ext cx="39441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EFEFEF"/>
                </a:solidFill>
                <a:latin typeface="Helvetica Neue"/>
                <a:ea typeface="Helvetica Neue"/>
                <a:cs typeface="Helvetica Neue"/>
                <a:sym typeface="Helvetica Neue"/>
              </a:rPr>
              <a:t>SIS30321 Certificate III in Fitness + SIS201</a:t>
            </a:r>
            <a:r>
              <a:rPr lang="en-GB" sz="600">
                <a:solidFill>
                  <a:srgbClr val="EFEFEF"/>
                </a:solidFill>
                <a:latin typeface="Helvetica Neue"/>
                <a:ea typeface="Helvetica Neue"/>
                <a:cs typeface="Helvetica Neue"/>
                <a:sym typeface="Helvetica Neue"/>
              </a:rPr>
              <a:t>22</a:t>
            </a:r>
            <a:r>
              <a:rPr b="0" i="0" lang="en-GB" sz="600" u="none" cap="none" strike="noStrike">
                <a:solidFill>
                  <a:srgbClr val="EFEFEF"/>
                </a:solidFill>
                <a:latin typeface="Helvetica Neue"/>
                <a:ea typeface="Helvetica Neue"/>
                <a:cs typeface="Helvetica Neue"/>
                <a:sym typeface="Helvetica Neue"/>
              </a:rPr>
              <a:t> Certificate II in Sport and Recreation</a:t>
            </a:r>
            <a:endParaRPr b="0" i="0" sz="600" u="none" cap="none" strike="noStrike">
              <a:solidFill>
                <a:srgbClr val="EFEFEF"/>
              </a:solidFill>
              <a:latin typeface="Helvetica Neue"/>
              <a:ea typeface="Helvetica Neue"/>
              <a:cs typeface="Helvetica Neue"/>
              <a:sym typeface="Helvetica Neue"/>
            </a:endParaRPr>
          </a:p>
        </p:txBody>
      </p:sp>
      <p:sp>
        <p:nvSpPr>
          <p:cNvPr id="364" name="Google Shape;364;p28"/>
          <p:cNvSpPr txBox="1"/>
          <p:nvPr>
            <p:ph idx="1" type="body"/>
          </p:nvPr>
        </p:nvSpPr>
        <p:spPr>
          <a:xfrm>
            <a:off x="562775" y="1923225"/>
            <a:ext cx="3526800" cy="9042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700"/>
              </a:spcBef>
              <a:spcAft>
                <a:spcPts val="0"/>
              </a:spcAft>
              <a:buClr>
                <a:schemeClr val="lt1"/>
              </a:buClr>
              <a:buSzPts val="1200"/>
              <a:buChar char="●"/>
            </a:pPr>
            <a:r>
              <a:rPr lang="en-GB" sz="1200">
                <a:solidFill>
                  <a:schemeClr val="lt1"/>
                </a:solidFill>
              </a:rPr>
              <a:t>Planning and conducting programs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Completing sport and fitness-related documents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Personal reflections and quizzes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Knowledge and knowledge extension activities </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Case studies</a:t>
            </a:r>
            <a:endParaRPr sz="1200">
              <a:solidFill>
                <a:schemeClr val="l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9"/>
          <p:cNvSpPr/>
          <p:nvPr/>
        </p:nvSpPr>
        <p:spPr>
          <a:xfrm>
            <a:off x="0" y="-50"/>
            <a:ext cx="3980400" cy="5143500"/>
          </a:xfrm>
          <a:prstGeom prst="rect">
            <a:avLst/>
          </a:prstGeom>
          <a:solidFill>
            <a:srgbClr val="2DAA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id="370" name="Google Shape;370;p29"/>
          <p:cNvPicPr preferRelativeResize="0"/>
          <p:nvPr/>
        </p:nvPicPr>
        <p:blipFill rotWithShape="1">
          <a:blip r:embed="rId3">
            <a:alphaModFix/>
          </a:blip>
          <a:srcRect b="0" l="0" r="0" t="0"/>
          <a:stretch/>
        </p:blipFill>
        <p:spPr>
          <a:xfrm>
            <a:off x="202300" y="4645526"/>
            <a:ext cx="888525" cy="324225"/>
          </a:xfrm>
          <a:prstGeom prst="rect">
            <a:avLst/>
          </a:prstGeom>
          <a:noFill/>
          <a:ln>
            <a:noFill/>
          </a:ln>
        </p:spPr>
      </p:pic>
      <p:sp>
        <p:nvSpPr>
          <p:cNvPr id="371" name="Google Shape;371;p29"/>
          <p:cNvSpPr txBox="1"/>
          <p:nvPr>
            <p:ph type="title"/>
          </p:nvPr>
        </p:nvSpPr>
        <p:spPr>
          <a:xfrm>
            <a:off x="614400" y="2150350"/>
            <a:ext cx="2845800" cy="84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4400"/>
              <a:buNone/>
            </a:pPr>
            <a:r>
              <a:rPr b="1" lang="en-GB" sz="2400">
                <a:solidFill>
                  <a:schemeClr val="lt1"/>
                </a:solidFill>
              </a:rPr>
              <a:t>CAREER PATHWAYS</a:t>
            </a:r>
            <a:endParaRPr b="1" sz="2180">
              <a:solidFill>
                <a:schemeClr val="lt1"/>
              </a:solidFill>
            </a:endParaRPr>
          </a:p>
        </p:txBody>
      </p:sp>
      <p:sp>
        <p:nvSpPr>
          <p:cNvPr id="372" name="Google Shape;372;p29"/>
          <p:cNvSpPr txBox="1"/>
          <p:nvPr/>
        </p:nvSpPr>
        <p:spPr>
          <a:xfrm>
            <a:off x="5758950" y="761775"/>
            <a:ext cx="1434600" cy="609900"/>
          </a:xfrm>
          <a:prstGeom prst="rect">
            <a:avLst/>
          </a:prstGeom>
          <a:solidFill>
            <a:srgbClr val="2DAAE2"/>
          </a:solidFill>
          <a:ln>
            <a:noFill/>
          </a:ln>
        </p:spPr>
        <p:txBody>
          <a:bodyPr anchorCtr="0" anchor="t" bIns="180000" lIns="216000" spcFirstLastPara="1" rIns="216000" wrap="square" tIns="1800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Certificate III in Fitness</a:t>
            </a:r>
            <a:endParaRPr b="1" i="0" sz="800" u="none" cap="none" strike="noStrike">
              <a:solidFill>
                <a:schemeClr val="lt1"/>
              </a:solidFill>
              <a:latin typeface="Helvetica Neue"/>
              <a:ea typeface="Helvetica Neue"/>
              <a:cs typeface="Helvetica Neue"/>
              <a:sym typeface="Helvetica Neue"/>
            </a:endParaRPr>
          </a:p>
        </p:txBody>
      </p:sp>
      <p:sp>
        <p:nvSpPr>
          <p:cNvPr id="373" name="Google Shape;373;p29"/>
          <p:cNvSpPr txBox="1"/>
          <p:nvPr/>
        </p:nvSpPr>
        <p:spPr>
          <a:xfrm>
            <a:off x="4572000" y="1662025"/>
            <a:ext cx="1800000" cy="609900"/>
          </a:xfrm>
          <a:prstGeom prst="rect">
            <a:avLst/>
          </a:prstGeom>
          <a:solidFill>
            <a:srgbClr val="2DAAE2"/>
          </a:solidFill>
          <a:ln>
            <a:noFill/>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Group Exercise Instructor</a:t>
            </a:r>
            <a:endParaRPr b="1" i="0" sz="800" u="none" cap="none" strike="noStrike">
              <a:solidFill>
                <a:schemeClr val="lt1"/>
              </a:solidFill>
              <a:latin typeface="Helvetica Neue"/>
              <a:ea typeface="Helvetica Neue"/>
              <a:cs typeface="Helvetica Neue"/>
              <a:sym typeface="Helvetica Neue"/>
            </a:endParaRPr>
          </a:p>
        </p:txBody>
      </p:sp>
      <p:sp>
        <p:nvSpPr>
          <p:cNvPr id="374" name="Google Shape;374;p29"/>
          <p:cNvSpPr txBox="1"/>
          <p:nvPr/>
        </p:nvSpPr>
        <p:spPr>
          <a:xfrm>
            <a:off x="4572000" y="3153725"/>
            <a:ext cx="1800000" cy="367200"/>
          </a:xfrm>
          <a:prstGeom prst="rect">
            <a:avLst/>
          </a:prstGeom>
          <a:solidFill>
            <a:srgbClr val="2DAAE2">
              <a:alpha val="9803"/>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Exercise Physiologist</a:t>
            </a:r>
            <a:endParaRPr b="1" i="0" sz="800" u="none" cap="none" strike="noStrike">
              <a:solidFill>
                <a:srgbClr val="2DAAE2"/>
              </a:solidFill>
              <a:latin typeface="Helvetica Neue"/>
              <a:ea typeface="Helvetica Neue"/>
              <a:cs typeface="Helvetica Neue"/>
              <a:sym typeface="Helvetica Neue"/>
            </a:endParaRPr>
          </a:p>
        </p:txBody>
      </p:sp>
      <p:sp>
        <p:nvSpPr>
          <p:cNvPr id="375" name="Google Shape;375;p29"/>
          <p:cNvSpPr txBox="1"/>
          <p:nvPr/>
        </p:nvSpPr>
        <p:spPr>
          <a:xfrm>
            <a:off x="4572000" y="3583925"/>
            <a:ext cx="1800000" cy="367200"/>
          </a:xfrm>
          <a:prstGeom prst="rect">
            <a:avLst/>
          </a:prstGeom>
          <a:solidFill>
            <a:srgbClr val="2DAAE2">
              <a:alpha val="9803"/>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Teacher - Physical Education</a:t>
            </a:r>
            <a:endParaRPr b="1" i="0" sz="800" u="none" cap="none" strike="noStrike">
              <a:solidFill>
                <a:srgbClr val="2DAAE2"/>
              </a:solidFill>
              <a:latin typeface="Helvetica Neue"/>
              <a:ea typeface="Helvetica Neue"/>
              <a:cs typeface="Helvetica Neue"/>
              <a:sym typeface="Helvetica Neue"/>
            </a:endParaRPr>
          </a:p>
        </p:txBody>
      </p:sp>
      <p:sp>
        <p:nvSpPr>
          <p:cNvPr id="376" name="Google Shape;376;p29"/>
          <p:cNvSpPr txBox="1"/>
          <p:nvPr/>
        </p:nvSpPr>
        <p:spPr>
          <a:xfrm>
            <a:off x="6579725" y="3154025"/>
            <a:ext cx="1800000" cy="367200"/>
          </a:xfrm>
          <a:prstGeom prst="rect">
            <a:avLst/>
          </a:prstGeom>
          <a:solidFill>
            <a:srgbClr val="2DAAE2">
              <a:alpha val="9803"/>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Personal Trainer</a:t>
            </a:r>
            <a:endParaRPr b="1" i="0" sz="800" u="none" cap="none" strike="noStrike">
              <a:solidFill>
                <a:srgbClr val="2DAAE2"/>
              </a:solidFill>
              <a:latin typeface="Helvetica Neue"/>
              <a:ea typeface="Helvetica Neue"/>
              <a:cs typeface="Helvetica Neue"/>
              <a:sym typeface="Helvetica Neue"/>
            </a:endParaRPr>
          </a:p>
        </p:txBody>
      </p:sp>
      <p:sp>
        <p:nvSpPr>
          <p:cNvPr id="377" name="Google Shape;377;p29"/>
          <p:cNvSpPr txBox="1"/>
          <p:nvPr/>
        </p:nvSpPr>
        <p:spPr>
          <a:xfrm>
            <a:off x="6579725" y="3584225"/>
            <a:ext cx="1800000" cy="367200"/>
          </a:xfrm>
          <a:prstGeom prst="rect">
            <a:avLst/>
          </a:prstGeom>
          <a:solidFill>
            <a:srgbClr val="2DAAE2">
              <a:alpha val="9803"/>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High Performance Coach</a:t>
            </a:r>
            <a:endParaRPr b="1" i="0" sz="800" u="none" cap="none" strike="noStrike">
              <a:solidFill>
                <a:srgbClr val="2DAAE2"/>
              </a:solidFill>
              <a:latin typeface="Helvetica Neue"/>
              <a:ea typeface="Helvetica Neue"/>
              <a:cs typeface="Helvetica Neue"/>
              <a:sym typeface="Helvetica Neue"/>
            </a:endParaRPr>
          </a:p>
        </p:txBody>
      </p:sp>
      <p:cxnSp>
        <p:nvCxnSpPr>
          <p:cNvPr id="378" name="Google Shape;378;p29"/>
          <p:cNvCxnSpPr>
            <a:stCxn id="372" idx="2"/>
            <a:endCxn id="373" idx="0"/>
          </p:cNvCxnSpPr>
          <p:nvPr/>
        </p:nvCxnSpPr>
        <p:spPr>
          <a:xfrm rot="5400000">
            <a:off x="5829000" y="1014825"/>
            <a:ext cx="290400" cy="1004100"/>
          </a:xfrm>
          <a:prstGeom prst="bentConnector3">
            <a:avLst>
              <a:gd fmla="val 49991" name="adj1"/>
            </a:avLst>
          </a:prstGeom>
          <a:noFill/>
          <a:ln cap="flat" cmpd="sng" w="9525">
            <a:solidFill>
              <a:srgbClr val="2DAAE2"/>
            </a:solidFill>
            <a:prstDash val="solid"/>
            <a:round/>
            <a:headEnd len="sm" w="sm" type="none"/>
            <a:tailEnd len="sm" w="sm" type="none"/>
          </a:ln>
        </p:spPr>
      </p:cxnSp>
      <p:cxnSp>
        <p:nvCxnSpPr>
          <p:cNvPr id="379" name="Google Shape;379;p29"/>
          <p:cNvCxnSpPr>
            <a:stCxn id="372" idx="2"/>
            <a:endCxn id="380" idx="0"/>
          </p:cNvCxnSpPr>
          <p:nvPr/>
        </p:nvCxnSpPr>
        <p:spPr>
          <a:xfrm flipH="1" rot="-5400000">
            <a:off x="6832950" y="1014975"/>
            <a:ext cx="290400" cy="1003800"/>
          </a:xfrm>
          <a:prstGeom prst="bentConnector3">
            <a:avLst>
              <a:gd fmla="val 49991" name="adj1"/>
            </a:avLst>
          </a:prstGeom>
          <a:noFill/>
          <a:ln cap="flat" cmpd="sng" w="9525">
            <a:solidFill>
              <a:srgbClr val="2DAAE2"/>
            </a:solidFill>
            <a:prstDash val="solid"/>
            <a:round/>
            <a:headEnd len="sm" w="sm" type="none"/>
            <a:tailEnd len="sm" w="sm" type="none"/>
          </a:ln>
        </p:spPr>
      </p:cxnSp>
      <p:cxnSp>
        <p:nvCxnSpPr>
          <p:cNvPr id="381" name="Google Shape;381;p29"/>
          <p:cNvCxnSpPr>
            <a:stCxn id="382" idx="3"/>
            <a:endCxn id="376" idx="3"/>
          </p:cNvCxnSpPr>
          <p:nvPr/>
        </p:nvCxnSpPr>
        <p:spPr>
          <a:xfrm>
            <a:off x="8380125" y="2663450"/>
            <a:ext cx="600" cy="674100"/>
          </a:xfrm>
          <a:prstGeom prst="bentConnector3">
            <a:avLst>
              <a:gd fmla="val 39687500" name="adj1"/>
            </a:avLst>
          </a:prstGeom>
          <a:noFill/>
          <a:ln cap="flat" cmpd="sng" w="9525">
            <a:solidFill>
              <a:srgbClr val="2DAAE2"/>
            </a:solidFill>
            <a:prstDash val="solid"/>
            <a:round/>
            <a:headEnd len="sm" w="sm" type="none"/>
            <a:tailEnd len="sm" w="sm" type="none"/>
          </a:ln>
        </p:spPr>
      </p:cxnSp>
      <p:cxnSp>
        <p:nvCxnSpPr>
          <p:cNvPr id="383" name="Google Shape;383;p29"/>
          <p:cNvCxnSpPr>
            <a:stCxn id="382" idx="3"/>
            <a:endCxn id="377" idx="3"/>
          </p:cNvCxnSpPr>
          <p:nvPr/>
        </p:nvCxnSpPr>
        <p:spPr>
          <a:xfrm>
            <a:off x="8380125" y="2663450"/>
            <a:ext cx="600" cy="1104300"/>
          </a:xfrm>
          <a:prstGeom prst="bentConnector3">
            <a:avLst>
              <a:gd fmla="val 39687500" name="adj1"/>
            </a:avLst>
          </a:prstGeom>
          <a:noFill/>
          <a:ln cap="flat" cmpd="sng" w="9525">
            <a:solidFill>
              <a:srgbClr val="2DAAE2"/>
            </a:solidFill>
            <a:prstDash val="solid"/>
            <a:round/>
            <a:headEnd len="sm" w="sm" type="none"/>
            <a:tailEnd len="sm" w="sm" type="none"/>
          </a:ln>
        </p:spPr>
      </p:cxnSp>
      <p:cxnSp>
        <p:nvCxnSpPr>
          <p:cNvPr id="384" name="Google Shape;384;p29"/>
          <p:cNvCxnSpPr>
            <a:stCxn id="385" idx="1"/>
            <a:endCxn id="374" idx="1"/>
          </p:cNvCxnSpPr>
          <p:nvPr/>
        </p:nvCxnSpPr>
        <p:spPr>
          <a:xfrm>
            <a:off x="4572400" y="2663150"/>
            <a:ext cx="600" cy="674100"/>
          </a:xfrm>
          <a:prstGeom prst="bentConnector3">
            <a:avLst>
              <a:gd fmla="val -39754167" name="adj1"/>
            </a:avLst>
          </a:prstGeom>
          <a:noFill/>
          <a:ln cap="flat" cmpd="sng" w="9525">
            <a:solidFill>
              <a:srgbClr val="2DAAE2"/>
            </a:solidFill>
            <a:prstDash val="solid"/>
            <a:round/>
            <a:headEnd len="sm" w="sm" type="none"/>
            <a:tailEnd len="sm" w="sm" type="none"/>
          </a:ln>
        </p:spPr>
      </p:cxnSp>
      <p:cxnSp>
        <p:nvCxnSpPr>
          <p:cNvPr id="386" name="Google Shape;386;p29"/>
          <p:cNvCxnSpPr>
            <a:stCxn id="385" idx="1"/>
            <a:endCxn id="375" idx="1"/>
          </p:cNvCxnSpPr>
          <p:nvPr/>
        </p:nvCxnSpPr>
        <p:spPr>
          <a:xfrm>
            <a:off x="4572400" y="2663150"/>
            <a:ext cx="600" cy="1104300"/>
          </a:xfrm>
          <a:prstGeom prst="bentConnector3">
            <a:avLst>
              <a:gd fmla="val -39754167" name="adj1"/>
            </a:avLst>
          </a:prstGeom>
          <a:noFill/>
          <a:ln cap="flat" cmpd="sng" w="9525">
            <a:solidFill>
              <a:srgbClr val="2DAAE2"/>
            </a:solidFill>
            <a:prstDash val="solid"/>
            <a:round/>
            <a:headEnd len="sm" w="sm" type="none"/>
            <a:tailEnd len="sm" w="sm" type="none"/>
          </a:ln>
        </p:spPr>
      </p:cxnSp>
      <p:sp>
        <p:nvSpPr>
          <p:cNvPr id="385" name="Google Shape;385;p29"/>
          <p:cNvSpPr txBox="1"/>
          <p:nvPr/>
        </p:nvSpPr>
        <p:spPr>
          <a:xfrm>
            <a:off x="4572400" y="2358200"/>
            <a:ext cx="1800000" cy="609900"/>
          </a:xfrm>
          <a:prstGeom prst="rect">
            <a:avLst/>
          </a:prstGeom>
          <a:solidFill>
            <a:srgbClr val="2DAAE2">
              <a:alpha val="60000"/>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University Degree</a:t>
            </a:r>
            <a:endParaRPr b="1" i="0" sz="800" u="none" cap="none" strike="noStrike">
              <a:solidFill>
                <a:schemeClr val="lt1"/>
              </a:solidFill>
              <a:latin typeface="Helvetica Neue"/>
              <a:ea typeface="Helvetica Neue"/>
              <a:cs typeface="Helvetica Neue"/>
              <a:sym typeface="Helvetica Neue"/>
            </a:endParaRPr>
          </a:p>
        </p:txBody>
      </p:sp>
      <p:sp>
        <p:nvSpPr>
          <p:cNvPr id="382" name="Google Shape;382;p29"/>
          <p:cNvSpPr txBox="1"/>
          <p:nvPr/>
        </p:nvSpPr>
        <p:spPr>
          <a:xfrm>
            <a:off x="6580125" y="2358500"/>
            <a:ext cx="1800000" cy="609900"/>
          </a:xfrm>
          <a:prstGeom prst="rect">
            <a:avLst/>
          </a:prstGeom>
          <a:solidFill>
            <a:srgbClr val="2DAAE2">
              <a:alpha val="60000"/>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Certificate IV in Fitness or Diploma of Sport</a:t>
            </a:r>
            <a:br>
              <a:rPr b="1" i="0" lang="en-GB" sz="800" u="none" cap="none" strike="noStrike">
                <a:solidFill>
                  <a:schemeClr val="lt1"/>
                </a:solidFill>
                <a:latin typeface="Helvetica Neue"/>
                <a:ea typeface="Helvetica Neue"/>
                <a:cs typeface="Helvetica Neue"/>
                <a:sym typeface="Helvetica Neue"/>
              </a:rPr>
            </a:br>
            <a:r>
              <a:rPr b="0" i="0" lang="en-GB" sz="800" u="none" cap="none" strike="noStrike">
                <a:solidFill>
                  <a:schemeClr val="lt1"/>
                </a:solidFill>
                <a:latin typeface="Helvetica Neue"/>
                <a:ea typeface="Helvetica Neue"/>
                <a:cs typeface="Helvetica Neue"/>
                <a:sym typeface="Helvetica Neue"/>
              </a:rPr>
              <a:t>(These qualifications offered by another RTO)</a:t>
            </a:r>
            <a:endParaRPr b="0" i="0" sz="800" u="none" cap="none" strike="noStrike">
              <a:solidFill>
                <a:schemeClr val="lt1"/>
              </a:solidFill>
              <a:latin typeface="Helvetica Neue"/>
              <a:ea typeface="Helvetica Neue"/>
              <a:cs typeface="Helvetica Neue"/>
              <a:sym typeface="Helvetica Neue"/>
            </a:endParaRPr>
          </a:p>
        </p:txBody>
      </p:sp>
      <p:cxnSp>
        <p:nvCxnSpPr>
          <p:cNvPr id="387" name="Google Shape;387;p29"/>
          <p:cNvCxnSpPr>
            <a:stCxn id="372" idx="2"/>
            <a:endCxn id="385" idx="3"/>
          </p:cNvCxnSpPr>
          <p:nvPr/>
        </p:nvCxnSpPr>
        <p:spPr>
          <a:xfrm rot="5400000">
            <a:off x="5778600" y="1965525"/>
            <a:ext cx="1291500" cy="103800"/>
          </a:xfrm>
          <a:prstGeom prst="bentConnector2">
            <a:avLst/>
          </a:prstGeom>
          <a:noFill/>
          <a:ln cap="flat" cmpd="sng" w="9525">
            <a:solidFill>
              <a:srgbClr val="2DAAE2"/>
            </a:solidFill>
            <a:prstDash val="solid"/>
            <a:round/>
            <a:headEnd len="sm" w="sm" type="none"/>
            <a:tailEnd len="sm" w="sm" type="none"/>
          </a:ln>
        </p:spPr>
      </p:cxnSp>
      <p:cxnSp>
        <p:nvCxnSpPr>
          <p:cNvPr id="388" name="Google Shape;388;p29"/>
          <p:cNvCxnSpPr>
            <a:stCxn id="372" idx="2"/>
            <a:endCxn id="382" idx="1"/>
          </p:cNvCxnSpPr>
          <p:nvPr/>
        </p:nvCxnSpPr>
        <p:spPr>
          <a:xfrm flipH="1" rot="-5400000">
            <a:off x="5882250" y="1965675"/>
            <a:ext cx="1291800" cy="103800"/>
          </a:xfrm>
          <a:prstGeom prst="bentConnector2">
            <a:avLst/>
          </a:prstGeom>
          <a:noFill/>
          <a:ln cap="flat" cmpd="sng" w="9525">
            <a:solidFill>
              <a:srgbClr val="2DAAE2"/>
            </a:solidFill>
            <a:prstDash val="solid"/>
            <a:round/>
            <a:headEnd len="sm" w="sm" type="none"/>
            <a:tailEnd len="sm" w="sm" type="none"/>
          </a:ln>
        </p:spPr>
      </p:cxnSp>
      <p:sp>
        <p:nvSpPr>
          <p:cNvPr id="389" name="Google Shape;389;p29"/>
          <p:cNvSpPr txBox="1"/>
          <p:nvPr/>
        </p:nvSpPr>
        <p:spPr>
          <a:xfrm>
            <a:off x="4572000" y="4014125"/>
            <a:ext cx="1800000" cy="367200"/>
          </a:xfrm>
          <a:prstGeom prst="rect">
            <a:avLst/>
          </a:prstGeom>
          <a:solidFill>
            <a:srgbClr val="2DAAE2">
              <a:alpha val="9803"/>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Sport Scientist</a:t>
            </a:r>
            <a:endParaRPr b="1" i="0" sz="800" u="none" cap="none" strike="noStrike">
              <a:solidFill>
                <a:srgbClr val="2DAAE2"/>
              </a:solidFill>
              <a:latin typeface="Helvetica Neue"/>
              <a:ea typeface="Helvetica Neue"/>
              <a:cs typeface="Helvetica Neue"/>
              <a:sym typeface="Helvetica Neue"/>
            </a:endParaRPr>
          </a:p>
        </p:txBody>
      </p:sp>
      <p:sp>
        <p:nvSpPr>
          <p:cNvPr id="390" name="Google Shape;390;p29"/>
          <p:cNvSpPr txBox="1"/>
          <p:nvPr/>
        </p:nvSpPr>
        <p:spPr>
          <a:xfrm>
            <a:off x="4934007" y="238425"/>
            <a:ext cx="39441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SIS30321 Certificate III in Fitness + SIS201</a:t>
            </a:r>
            <a:r>
              <a:rPr lang="en-GB" sz="600">
                <a:solidFill>
                  <a:srgbClr val="999999"/>
                </a:solidFill>
                <a:latin typeface="Helvetica Neue"/>
                <a:ea typeface="Helvetica Neue"/>
                <a:cs typeface="Helvetica Neue"/>
                <a:sym typeface="Helvetica Neue"/>
              </a:rPr>
              <a:t>22</a:t>
            </a:r>
            <a:r>
              <a:rPr b="0" i="0" lang="en-GB" sz="600" u="none" cap="none" strike="noStrike">
                <a:solidFill>
                  <a:srgbClr val="999999"/>
                </a:solidFill>
                <a:latin typeface="Helvetica Neue"/>
                <a:ea typeface="Helvetica Neue"/>
                <a:cs typeface="Helvetica Neue"/>
                <a:sym typeface="Helvetica Neue"/>
              </a:rPr>
              <a:t> Certificate II in Sport and Recreation</a:t>
            </a:r>
            <a:endParaRPr b="0" i="0" sz="600" u="none" cap="none" strike="noStrike">
              <a:solidFill>
                <a:srgbClr val="999999"/>
              </a:solidFill>
              <a:latin typeface="Helvetica Neue"/>
              <a:ea typeface="Helvetica Neue"/>
              <a:cs typeface="Helvetica Neue"/>
              <a:sym typeface="Helvetica Neue"/>
            </a:endParaRPr>
          </a:p>
        </p:txBody>
      </p:sp>
      <p:sp>
        <p:nvSpPr>
          <p:cNvPr id="380" name="Google Shape;380;p29"/>
          <p:cNvSpPr txBox="1"/>
          <p:nvPr/>
        </p:nvSpPr>
        <p:spPr>
          <a:xfrm>
            <a:off x="6580125" y="1662025"/>
            <a:ext cx="1800000" cy="609900"/>
          </a:xfrm>
          <a:prstGeom prst="rect">
            <a:avLst/>
          </a:prstGeom>
          <a:solidFill>
            <a:srgbClr val="2DAAE2"/>
          </a:solidFill>
          <a:ln>
            <a:noFill/>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Gym Fitness Instructor</a:t>
            </a:r>
            <a:endParaRPr b="1" i="0" sz="800" u="none" cap="none" strike="noStrike">
              <a:solidFill>
                <a:schemeClr val="lt1"/>
              </a:solidFill>
              <a:latin typeface="Helvetica Neue"/>
              <a:ea typeface="Helvetica Neue"/>
              <a:cs typeface="Helvetica Neue"/>
              <a:sym typeface="Helvetica Neue"/>
            </a:endParaRPr>
          </a:p>
        </p:txBody>
      </p:sp>
      <p:sp>
        <p:nvSpPr>
          <p:cNvPr id="391" name="Google Shape;391;p29"/>
          <p:cNvSpPr txBox="1"/>
          <p:nvPr/>
        </p:nvSpPr>
        <p:spPr>
          <a:xfrm>
            <a:off x="6580125" y="4014425"/>
            <a:ext cx="1800000" cy="367200"/>
          </a:xfrm>
          <a:prstGeom prst="rect">
            <a:avLst/>
          </a:prstGeom>
          <a:solidFill>
            <a:srgbClr val="2DAAE2">
              <a:alpha val="9803"/>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Sport Development Manager</a:t>
            </a:r>
            <a:endParaRPr b="1" i="0" sz="800" u="none" cap="none" strike="noStrike">
              <a:solidFill>
                <a:srgbClr val="2DAAE2"/>
              </a:solidFill>
              <a:latin typeface="Helvetica Neue"/>
              <a:ea typeface="Helvetica Neue"/>
              <a:cs typeface="Helvetica Neue"/>
              <a:sym typeface="Helvetica Neue"/>
            </a:endParaRPr>
          </a:p>
        </p:txBody>
      </p:sp>
      <p:cxnSp>
        <p:nvCxnSpPr>
          <p:cNvPr id="392" name="Google Shape;392;p29"/>
          <p:cNvCxnSpPr>
            <a:stCxn id="391" idx="3"/>
            <a:endCxn id="382" idx="3"/>
          </p:cNvCxnSpPr>
          <p:nvPr/>
        </p:nvCxnSpPr>
        <p:spPr>
          <a:xfrm flipH="1" rot="10800000">
            <a:off x="8380125" y="2663525"/>
            <a:ext cx="600" cy="1534500"/>
          </a:xfrm>
          <a:prstGeom prst="bentConnector3">
            <a:avLst>
              <a:gd fmla="val 39687500" name="adj1"/>
            </a:avLst>
          </a:prstGeom>
          <a:noFill/>
          <a:ln cap="flat" cmpd="sng" w="9525">
            <a:solidFill>
              <a:srgbClr val="2DAAE2"/>
            </a:solidFill>
            <a:prstDash val="solid"/>
            <a:round/>
            <a:headEnd len="sm" w="sm" type="none"/>
            <a:tailEnd len="sm" w="sm" type="none"/>
          </a:ln>
        </p:spPr>
      </p:cxnSp>
      <p:cxnSp>
        <p:nvCxnSpPr>
          <p:cNvPr id="393" name="Google Shape;393;p29"/>
          <p:cNvCxnSpPr>
            <a:stCxn id="389" idx="1"/>
            <a:endCxn id="385" idx="1"/>
          </p:cNvCxnSpPr>
          <p:nvPr/>
        </p:nvCxnSpPr>
        <p:spPr>
          <a:xfrm flipH="1" rot="10800000">
            <a:off x="4572000" y="2663225"/>
            <a:ext cx="600" cy="1534500"/>
          </a:xfrm>
          <a:prstGeom prst="bentConnector3">
            <a:avLst>
              <a:gd fmla="val -39687500" name="adj1"/>
            </a:avLst>
          </a:prstGeom>
          <a:noFill/>
          <a:ln cap="flat" cmpd="sng" w="9525">
            <a:solidFill>
              <a:srgbClr val="2DAAE2"/>
            </a:solidFill>
            <a:prstDash val="solid"/>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 name="Shape 71"/>
        <p:cNvGrpSpPr/>
        <p:nvPr/>
      </p:nvGrpSpPr>
      <p:grpSpPr>
        <a:xfrm>
          <a:off x="0" y="0"/>
          <a:ext cx="0" cy="0"/>
          <a:chOff x="0" y="0"/>
          <a:chExt cx="0" cy="0"/>
        </a:xfrm>
      </p:grpSpPr>
      <p:sp>
        <p:nvSpPr>
          <p:cNvPr id="72" name="Google Shape;72;p3"/>
          <p:cNvSpPr txBox="1"/>
          <p:nvPr>
            <p:ph idx="4294967295" type="body"/>
          </p:nvPr>
        </p:nvSpPr>
        <p:spPr>
          <a:xfrm>
            <a:off x="4933200" y="893888"/>
            <a:ext cx="3700500" cy="24867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SzPts val="789"/>
              <a:buNone/>
            </a:pPr>
            <a:r>
              <a:rPr lang="en-GB" sz="1200">
                <a:solidFill>
                  <a:schemeClr val="lt1"/>
                </a:solidFill>
              </a:rPr>
              <a:t>Our Binnacle Certificate Courses are suitable for students in </a:t>
            </a:r>
            <a:r>
              <a:rPr b="1" lang="en-GB" sz="1200">
                <a:solidFill>
                  <a:schemeClr val="lt1"/>
                </a:solidFill>
              </a:rPr>
              <a:t>Years 10-12</a:t>
            </a:r>
            <a:r>
              <a:rPr lang="en-GB" sz="1200">
                <a:solidFill>
                  <a:schemeClr val="lt1"/>
                </a:solidFill>
              </a:rPr>
              <a:t> across </a:t>
            </a:r>
            <a:r>
              <a:rPr b="1" lang="en-GB" sz="1200">
                <a:solidFill>
                  <a:schemeClr val="lt1"/>
                </a:solidFill>
              </a:rPr>
              <a:t>1, 2 and 3-Year Pathways</a:t>
            </a:r>
            <a:r>
              <a:rPr lang="en-GB" sz="1200">
                <a:solidFill>
                  <a:schemeClr val="lt1"/>
                </a:solidFill>
              </a:rPr>
              <a:t>.</a:t>
            </a:r>
            <a:endParaRPr sz="1200">
              <a:solidFill>
                <a:schemeClr val="lt1"/>
              </a:solidFill>
            </a:endParaRPr>
          </a:p>
          <a:p>
            <a:pPr indent="0" lvl="0" marL="0" rtl="0" algn="l">
              <a:lnSpc>
                <a:spcPct val="130000"/>
              </a:lnSpc>
              <a:spcBef>
                <a:spcPts val="0"/>
              </a:spcBef>
              <a:spcAft>
                <a:spcPts val="0"/>
              </a:spcAft>
              <a:buSzPts val="789"/>
              <a:buNone/>
            </a:pPr>
            <a:r>
              <a:t/>
            </a:r>
            <a:endParaRPr sz="1200">
              <a:solidFill>
                <a:schemeClr val="lt1"/>
              </a:solidFill>
            </a:endParaRPr>
          </a:p>
          <a:p>
            <a:pPr indent="0" lvl="0" marL="0" rtl="0" algn="l">
              <a:lnSpc>
                <a:spcPct val="130000"/>
              </a:lnSpc>
              <a:spcBef>
                <a:spcPts val="0"/>
              </a:spcBef>
              <a:spcAft>
                <a:spcPts val="0"/>
              </a:spcAft>
              <a:buSzPts val="789"/>
              <a:buNone/>
            </a:pPr>
            <a:r>
              <a:rPr lang="en-GB" sz="1200">
                <a:solidFill>
                  <a:schemeClr val="lt1"/>
                </a:solidFill>
              </a:rPr>
              <a:t>Choose from a variety of </a:t>
            </a:r>
            <a:r>
              <a:rPr b="1" lang="en-GB" sz="1200">
                <a:solidFill>
                  <a:schemeClr val="lt1"/>
                </a:solidFill>
              </a:rPr>
              <a:t>Certificate II, Certificate III</a:t>
            </a:r>
            <a:r>
              <a:rPr lang="en-GB" sz="1200">
                <a:solidFill>
                  <a:schemeClr val="lt1"/>
                </a:solidFill>
              </a:rPr>
              <a:t> and </a:t>
            </a:r>
            <a:r>
              <a:rPr b="1" lang="en-GB" sz="1200">
                <a:solidFill>
                  <a:schemeClr val="lt1"/>
                </a:solidFill>
              </a:rPr>
              <a:t>Short Course</a:t>
            </a:r>
            <a:r>
              <a:rPr lang="en-GB" sz="1200">
                <a:solidFill>
                  <a:schemeClr val="lt1"/>
                </a:solidFill>
              </a:rPr>
              <a:t> Pathways from a range of study areas including:</a:t>
            </a:r>
            <a:endParaRPr sz="1200">
              <a:solidFill>
                <a:schemeClr val="lt1"/>
              </a:solidFill>
            </a:endParaRPr>
          </a:p>
          <a:p>
            <a:pPr indent="0" lvl="0" marL="0" rtl="0" algn="l">
              <a:lnSpc>
                <a:spcPct val="130000"/>
              </a:lnSpc>
              <a:spcBef>
                <a:spcPts val="0"/>
              </a:spcBef>
              <a:spcAft>
                <a:spcPts val="0"/>
              </a:spcAft>
              <a:buSzPts val="789"/>
              <a:buNone/>
            </a:pPr>
            <a:r>
              <a:t/>
            </a:r>
            <a:endParaRPr sz="1200">
              <a:solidFill>
                <a:schemeClr val="lt1"/>
              </a:solidFill>
            </a:endParaRPr>
          </a:p>
          <a:p>
            <a:pPr indent="0" lvl="0" marL="0" rtl="0" algn="l">
              <a:lnSpc>
                <a:spcPct val="130000"/>
              </a:lnSpc>
              <a:spcBef>
                <a:spcPts val="0"/>
              </a:spcBef>
              <a:spcAft>
                <a:spcPts val="0"/>
              </a:spcAft>
              <a:buSzPts val="789"/>
              <a:buNone/>
            </a:pPr>
            <a:r>
              <a:rPr lang="en-GB" sz="1200">
                <a:solidFill>
                  <a:schemeClr val="lt1"/>
                </a:solidFill>
              </a:rPr>
              <a:t>Fitness, Sport and Recreation, Business, Tourism and First Aid.</a:t>
            </a:r>
            <a:endParaRPr sz="1200">
              <a:solidFill>
                <a:schemeClr val="lt1"/>
              </a:solidFill>
            </a:endParaRPr>
          </a:p>
        </p:txBody>
      </p:sp>
      <p:sp>
        <p:nvSpPr>
          <p:cNvPr id="73" name="Google Shape;73;p3"/>
          <p:cNvSpPr txBox="1"/>
          <p:nvPr>
            <p:ph idx="4294967295" type="title"/>
          </p:nvPr>
        </p:nvSpPr>
        <p:spPr>
          <a:xfrm>
            <a:off x="779450" y="1039725"/>
            <a:ext cx="3069900" cy="1921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GB" sz="3580">
                <a:solidFill>
                  <a:schemeClr val="lt1"/>
                </a:solidFill>
              </a:rPr>
              <a:t>ALLOWING TEACHERS TO TEACH</a:t>
            </a:r>
            <a:endParaRPr b="1" sz="3580">
              <a:solidFill>
                <a:schemeClr val="lt1"/>
              </a:solidFill>
            </a:endParaRPr>
          </a:p>
        </p:txBody>
      </p:sp>
      <p:pic>
        <p:nvPicPr>
          <p:cNvPr id="74" name="Google Shape;74;p3"/>
          <p:cNvPicPr preferRelativeResize="0"/>
          <p:nvPr/>
        </p:nvPicPr>
        <p:blipFill rotWithShape="1">
          <a:blip r:embed="rId4">
            <a:alphaModFix amt="70000"/>
          </a:blip>
          <a:srcRect b="0" l="0" r="0" t="0"/>
          <a:stretch/>
        </p:blipFill>
        <p:spPr>
          <a:xfrm>
            <a:off x="202300" y="4645526"/>
            <a:ext cx="888525" cy="324225"/>
          </a:xfrm>
          <a:prstGeom prst="rect">
            <a:avLst/>
          </a:prstGeom>
          <a:noFill/>
          <a:ln>
            <a:noFill/>
          </a:ln>
        </p:spPr>
      </p:pic>
      <p:sp>
        <p:nvSpPr>
          <p:cNvPr id="75" name="Google Shape;75;p3"/>
          <p:cNvSpPr txBox="1"/>
          <p:nvPr/>
        </p:nvSpPr>
        <p:spPr>
          <a:xfrm>
            <a:off x="4933200" y="3463675"/>
            <a:ext cx="2201400" cy="723600"/>
          </a:xfrm>
          <a:prstGeom prst="rect">
            <a:avLst/>
          </a:prstGeom>
          <a:noFill/>
          <a:ln>
            <a:noFill/>
          </a:ln>
        </p:spPr>
        <p:txBody>
          <a:bodyPr anchorCtr="0" anchor="t" bIns="91425" lIns="91425" spcFirstLastPara="1" rIns="91425" wrap="square" tIns="91425">
            <a:normAutofit lnSpcReduction="10000"/>
          </a:bodyPr>
          <a:lstStyle/>
          <a:p>
            <a:pPr indent="0" lvl="0" marL="0" marR="0" rtl="0" algn="l">
              <a:lnSpc>
                <a:spcPct val="130000"/>
              </a:lnSpc>
              <a:spcBef>
                <a:spcPts val="0"/>
              </a:spcBef>
              <a:spcAft>
                <a:spcPts val="0"/>
              </a:spcAft>
              <a:buClr>
                <a:srgbClr val="000000"/>
              </a:buClr>
              <a:buSzPts val="910"/>
              <a:buFont typeface="Arial"/>
              <a:buNone/>
            </a:pPr>
            <a:r>
              <a:rPr b="0" i="0" lang="en-GB" sz="910" u="none" cap="none" strike="noStrike">
                <a:solidFill>
                  <a:srgbClr val="FFFFFF"/>
                </a:solidFill>
                <a:latin typeface="Helvetica Neue"/>
                <a:ea typeface="Helvetica Neue"/>
                <a:cs typeface="Helvetica Neue"/>
                <a:sym typeface="Helvetica Neue"/>
              </a:rPr>
              <a:t>1300 303 715</a:t>
            </a:r>
            <a:endParaRPr b="0" i="0" sz="910" u="none" cap="none" strike="noStrike">
              <a:solidFill>
                <a:srgbClr val="FFFFFF"/>
              </a:solidFill>
              <a:latin typeface="Helvetica Neue"/>
              <a:ea typeface="Helvetica Neue"/>
              <a:cs typeface="Helvetica Neue"/>
              <a:sym typeface="Helvetica Neue"/>
            </a:endParaRPr>
          </a:p>
          <a:p>
            <a:pPr indent="0" lvl="0" marL="0" marR="0" rtl="0" algn="l">
              <a:lnSpc>
                <a:spcPct val="130000"/>
              </a:lnSpc>
              <a:spcBef>
                <a:spcPts val="0"/>
              </a:spcBef>
              <a:spcAft>
                <a:spcPts val="0"/>
              </a:spcAft>
              <a:buClr>
                <a:srgbClr val="000000"/>
              </a:buClr>
              <a:buSzPts val="910"/>
              <a:buFont typeface="Arial"/>
              <a:buNone/>
            </a:pPr>
            <a:r>
              <a:rPr b="0" i="0" lang="en-GB" sz="910" u="none" cap="none" strike="noStrike">
                <a:solidFill>
                  <a:srgbClr val="FFFFFF"/>
                </a:solidFill>
                <a:uFill>
                  <a:noFill/>
                </a:uFill>
                <a:latin typeface="Helvetica Neue"/>
                <a:ea typeface="Helvetica Neue"/>
                <a:cs typeface="Helvetica Neue"/>
                <a:sym typeface="Helvetica Neue"/>
                <a:hlinkClick r:id="rId5">
                  <a:extLst>
                    <a:ext uri="{A12FA001-AC4F-418D-AE19-62706E023703}">
                      <ahyp:hlinkClr val="tx"/>
                    </a:ext>
                  </a:extLst>
                </a:hlinkClick>
              </a:rPr>
              <a:t>admin@binnacletraining.com.au</a:t>
            </a:r>
            <a:endParaRPr b="0" i="0" sz="910" u="none" cap="none" strike="noStrike">
              <a:solidFill>
                <a:srgbClr val="FFFFFF"/>
              </a:solidFill>
              <a:latin typeface="Helvetica Neue"/>
              <a:ea typeface="Helvetica Neue"/>
              <a:cs typeface="Helvetica Neue"/>
              <a:sym typeface="Helvetica Neue"/>
            </a:endParaRPr>
          </a:p>
          <a:p>
            <a:pPr indent="0" lvl="0" marL="0" marR="0" rtl="0" algn="l">
              <a:lnSpc>
                <a:spcPct val="130000"/>
              </a:lnSpc>
              <a:spcBef>
                <a:spcPts val="0"/>
              </a:spcBef>
              <a:spcAft>
                <a:spcPts val="0"/>
              </a:spcAft>
              <a:buClr>
                <a:srgbClr val="000000"/>
              </a:buClr>
              <a:buSzPts val="910"/>
              <a:buFont typeface="Arial"/>
              <a:buNone/>
            </a:pPr>
            <a:r>
              <a:rPr b="0" i="0" lang="en-GB" sz="910" u="none" cap="none" strike="noStrike">
                <a:solidFill>
                  <a:srgbClr val="FFFFFF"/>
                </a:solidFill>
                <a:latin typeface="Helvetica Neue"/>
                <a:ea typeface="Helvetica Neue"/>
                <a:cs typeface="Helvetica Neue"/>
                <a:sym typeface="Helvetica Neue"/>
              </a:rPr>
              <a:t>binnacletraining.com.au</a:t>
            </a:r>
            <a:endParaRPr b="0" i="0" sz="910" u="none" cap="none" strike="noStrike">
              <a:solidFill>
                <a:srgbClr val="FFFFFF"/>
              </a:solidFill>
              <a:latin typeface="Helvetica Neue"/>
              <a:ea typeface="Helvetica Neue"/>
              <a:cs typeface="Helvetica Neue"/>
              <a:sym typeface="Helvetica Neue"/>
            </a:endParaRPr>
          </a:p>
        </p:txBody>
      </p:sp>
      <p:sp>
        <p:nvSpPr>
          <p:cNvPr id="76" name="Google Shape;76;p3"/>
          <p:cNvSpPr txBox="1"/>
          <p:nvPr/>
        </p:nvSpPr>
        <p:spPr>
          <a:xfrm>
            <a:off x="742025" y="2960925"/>
            <a:ext cx="3168300" cy="12621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000" u="none" cap="none" strike="noStrike">
                <a:solidFill>
                  <a:srgbClr val="FFFFFF"/>
                </a:solidFill>
                <a:latin typeface="Helvetica Neue"/>
                <a:ea typeface="Helvetica Neue"/>
                <a:cs typeface="Helvetica Neue"/>
                <a:sym typeface="Helvetica Neue"/>
              </a:rPr>
              <a:t>HOW TO GET STARTED:</a:t>
            </a:r>
            <a:endParaRPr b="1" i="0" sz="1000" u="none" cap="none" strike="noStrike">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000" u="none" cap="none" strike="noStrike">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FFFFFF"/>
                </a:solidFill>
                <a:latin typeface="Helvetica Neue"/>
                <a:ea typeface="Helvetica Neue"/>
                <a:cs typeface="Helvetica Neue"/>
                <a:sym typeface="Helvetica Neue"/>
              </a:rPr>
              <a:t>Please visit our Binnacle Training Website - Programs for Schools for more information on each of our course offerings:</a:t>
            </a:r>
            <a:endParaRPr b="0" i="0" sz="1000" u="none" cap="none" strike="noStrike">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b="0" i="0" lang="en-GB" sz="1000" u="sng" cap="none" strike="noStrike">
                <a:solidFill>
                  <a:srgbClr val="FFFFFF"/>
                </a:solidFill>
                <a:latin typeface="Helvetica Neue"/>
                <a:ea typeface="Helvetica Neue"/>
                <a:cs typeface="Helvetica Neue"/>
                <a:sym typeface="Helvetica Neue"/>
                <a:hlinkClick r:id="rId6">
                  <a:extLst>
                    <a:ext uri="{A12FA001-AC4F-418D-AE19-62706E023703}">
                      <ahyp:hlinkClr val="tx"/>
                    </a:ext>
                  </a:extLst>
                </a:hlinkClick>
              </a:rPr>
              <a:t>binnacletraining.com.au/for-schools/programs/</a:t>
            </a:r>
            <a:r>
              <a:rPr b="0" i="0" lang="en-GB" sz="1000" u="none" cap="none" strike="noStrike">
                <a:solidFill>
                  <a:srgbClr val="FFFFFF"/>
                </a:solidFill>
                <a:latin typeface="Helvetica Neue"/>
                <a:ea typeface="Helvetica Neue"/>
                <a:cs typeface="Helvetica Neue"/>
                <a:sym typeface="Helvetica Neue"/>
              </a:rPr>
              <a:t> </a:t>
            </a:r>
            <a:endParaRPr b="0" i="0" sz="10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7" name="Shape 397"/>
        <p:cNvGrpSpPr/>
        <p:nvPr/>
      </p:nvGrpSpPr>
      <p:grpSpPr>
        <a:xfrm>
          <a:off x="0" y="0"/>
          <a:ext cx="0" cy="0"/>
          <a:chOff x="0" y="0"/>
          <a:chExt cx="0" cy="0"/>
        </a:xfrm>
      </p:grpSpPr>
      <p:sp>
        <p:nvSpPr>
          <p:cNvPr id="398" name="Google Shape;398;p30"/>
          <p:cNvSpPr txBox="1"/>
          <p:nvPr>
            <p:ph idx="4294967295" type="title"/>
          </p:nvPr>
        </p:nvSpPr>
        <p:spPr>
          <a:xfrm>
            <a:off x="410850" y="1722708"/>
            <a:ext cx="8322300" cy="1473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GB" sz="4300">
                <a:solidFill>
                  <a:schemeClr val="lt1"/>
                </a:solidFill>
              </a:rPr>
              <a:t>SIS30321 Certificate III</a:t>
            </a:r>
            <a:endParaRPr b="1" sz="4300">
              <a:solidFill>
                <a:schemeClr val="lt1"/>
              </a:solidFill>
            </a:endParaRPr>
          </a:p>
          <a:p>
            <a:pPr indent="0" lvl="0" marL="0" rtl="0" algn="ctr">
              <a:lnSpc>
                <a:spcPct val="100000"/>
              </a:lnSpc>
              <a:spcBef>
                <a:spcPts val="0"/>
              </a:spcBef>
              <a:spcAft>
                <a:spcPts val="0"/>
              </a:spcAft>
              <a:buSzPts val="2800"/>
              <a:buNone/>
            </a:pPr>
            <a:r>
              <a:rPr b="1" lang="en-GB" sz="4300">
                <a:solidFill>
                  <a:schemeClr val="lt1"/>
                </a:solidFill>
              </a:rPr>
              <a:t>in Fitness</a:t>
            </a:r>
            <a:endParaRPr b="1" sz="4300">
              <a:solidFill>
                <a:schemeClr val="lt1"/>
              </a:solidFill>
            </a:endParaRPr>
          </a:p>
        </p:txBody>
      </p:sp>
      <p:pic>
        <p:nvPicPr>
          <p:cNvPr id="399" name="Google Shape;399;p30"/>
          <p:cNvPicPr preferRelativeResize="0"/>
          <p:nvPr/>
        </p:nvPicPr>
        <p:blipFill rotWithShape="1">
          <a:blip r:embed="rId4">
            <a:alphaModFix/>
          </a:blip>
          <a:srcRect b="0" l="0" r="0" t="0"/>
          <a:stretch/>
        </p:blipFill>
        <p:spPr>
          <a:xfrm>
            <a:off x="3777712" y="3992425"/>
            <a:ext cx="1588576" cy="579701"/>
          </a:xfrm>
          <a:prstGeom prst="rect">
            <a:avLst/>
          </a:prstGeom>
          <a:noFill/>
          <a:ln>
            <a:noFill/>
          </a:ln>
        </p:spPr>
      </p:pic>
      <p:sp>
        <p:nvSpPr>
          <p:cNvPr id="400" name="Google Shape;400;p30"/>
          <p:cNvSpPr/>
          <p:nvPr/>
        </p:nvSpPr>
        <p:spPr>
          <a:xfrm>
            <a:off x="2669526" y="709625"/>
            <a:ext cx="3804949" cy="217280"/>
          </a:xfrm>
          <a:prstGeom prst="rect">
            <a:avLst/>
          </a:prstGeom>
        </p:spPr>
        <p:txBody>
          <a:bodyPr>
            <a:prstTxWarp prst="textPlain"/>
          </a:bodyPr>
          <a:lstStyle/>
          <a:p>
            <a:pPr lvl="0" algn="ctr"/>
            <a:r>
              <a:rPr b="1" i="0">
                <a:ln cap="flat" cmpd="sng" w="9525">
                  <a:solidFill>
                    <a:srgbClr val="2DAAE2"/>
                  </a:solidFill>
                  <a:prstDash val="solid"/>
                  <a:round/>
                  <a:headEnd len="sm" w="sm" type="none"/>
                  <a:tailEnd len="sm" w="sm" type="none"/>
                </a:ln>
                <a:noFill/>
                <a:latin typeface="Helvetica Neue"/>
              </a:rPr>
              <a:t>SPORT, FITNESS &amp; RECREATION</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pic>
        <p:nvPicPr>
          <p:cNvPr id="405" name="Google Shape;405;p31"/>
          <p:cNvPicPr preferRelativeResize="0"/>
          <p:nvPr/>
        </p:nvPicPr>
        <p:blipFill rotWithShape="1">
          <a:blip r:embed="rId3">
            <a:alphaModFix/>
          </a:blip>
          <a:srcRect b="0" l="0" r="0" t="0"/>
          <a:stretch/>
        </p:blipFill>
        <p:spPr>
          <a:xfrm>
            <a:off x="0" y="-2487"/>
            <a:ext cx="4572000" cy="5143500"/>
          </a:xfrm>
          <a:prstGeom prst="rect">
            <a:avLst/>
          </a:prstGeom>
          <a:noFill/>
          <a:ln>
            <a:noFill/>
          </a:ln>
        </p:spPr>
      </p:pic>
      <p:pic>
        <p:nvPicPr>
          <p:cNvPr id="406" name="Google Shape;406;p31"/>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407" name="Google Shape;407;p31"/>
          <p:cNvSpPr txBox="1"/>
          <p:nvPr>
            <p:ph idx="1" type="body"/>
          </p:nvPr>
        </p:nvSpPr>
        <p:spPr>
          <a:xfrm>
            <a:off x="317025" y="1440875"/>
            <a:ext cx="4053600" cy="282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GB" sz="1200">
                <a:solidFill>
                  <a:schemeClr val="lt1"/>
                </a:solidFill>
                <a:latin typeface="Helvetica Neue Light"/>
                <a:ea typeface="Helvetica Neue Light"/>
                <a:cs typeface="Helvetica Neue Light"/>
                <a:sym typeface="Helvetica Neue Light"/>
              </a:rPr>
              <a:t>This qualification provides a pathway to work as a fitness instructor in settings such as fitness facilities, gyms, and leisure and community centres.</a:t>
            </a:r>
            <a:endParaRPr sz="120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0"/>
              </a:spcAft>
              <a:buSzPts val="1800"/>
              <a:buNone/>
            </a:pPr>
            <a:r>
              <a:rPr lang="en-GB" sz="1200">
                <a:solidFill>
                  <a:schemeClr val="lt1"/>
                </a:solidFill>
                <a:latin typeface="Helvetica Neue Light"/>
                <a:ea typeface="Helvetica Neue Light"/>
                <a:cs typeface="Helvetica Neue Light"/>
                <a:sym typeface="Helvetica Neue Light"/>
              </a:rPr>
              <a:t>Students gain the entry-level skills required of a Fitness Professional (Group Exercise Instructor or Gym Fitness Instructor).</a:t>
            </a:r>
            <a:endParaRPr sz="120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0"/>
              </a:spcAft>
              <a:buSzPts val="1800"/>
              <a:buNone/>
            </a:pPr>
            <a:r>
              <a:rPr b="1" lang="en-GB" sz="1200">
                <a:solidFill>
                  <a:schemeClr val="lt1"/>
                </a:solidFill>
              </a:rPr>
              <a:t>Students facilitate programs within their school community including:</a:t>
            </a:r>
            <a:endParaRPr b="1" sz="1200">
              <a:solidFill>
                <a:schemeClr val="lt1"/>
              </a:solidFill>
            </a:endParaRPr>
          </a:p>
          <a:p>
            <a:pPr indent="-304800" lvl="0" marL="457200" rtl="0" algn="l">
              <a:lnSpc>
                <a:spcPct val="115000"/>
              </a:lnSpc>
              <a:spcBef>
                <a:spcPts val="1000"/>
              </a:spcBef>
              <a:spcAft>
                <a:spcPts val="0"/>
              </a:spcAft>
              <a:buClr>
                <a:schemeClr val="lt1"/>
              </a:buClr>
              <a:buSzPts val="1200"/>
              <a:buFont typeface="Helvetica Neue Light"/>
              <a:buChar char="●"/>
            </a:pPr>
            <a:r>
              <a:rPr lang="en-GB" sz="1200">
                <a:solidFill>
                  <a:schemeClr val="lt1"/>
                </a:solidFill>
                <a:latin typeface="Helvetica Neue Light"/>
                <a:ea typeface="Helvetica Neue Light"/>
                <a:cs typeface="Helvetica Neue Light"/>
                <a:sym typeface="Helvetica Neue Light"/>
              </a:rPr>
              <a:t>Community fitness programs</a:t>
            </a:r>
            <a:endParaRPr sz="1200">
              <a:solidFill>
                <a:schemeClr val="lt1"/>
              </a:solidFill>
              <a:latin typeface="Helvetica Neue Light"/>
              <a:ea typeface="Helvetica Neue Light"/>
              <a:cs typeface="Helvetica Neue Light"/>
              <a:sym typeface="Helvetica Neue Light"/>
            </a:endParaRPr>
          </a:p>
          <a:p>
            <a:pPr indent="-304800" lvl="0" marL="457200" rtl="0" algn="l">
              <a:lnSpc>
                <a:spcPct val="115000"/>
              </a:lnSpc>
              <a:spcBef>
                <a:spcPts val="0"/>
              </a:spcBef>
              <a:spcAft>
                <a:spcPts val="0"/>
              </a:spcAft>
              <a:buClr>
                <a:schemeClr val="lt1"/>
              </a:buClr>
              <a:buSzPts val="1200"/>
              <a:buFont typeface="Helvetica Neue Light"/>
              <a:buChar char="●"/>
            </a:pPr>
            <a:r>
              <a:rPr lang="en-GB" sz="1200">
                <a:solidFill>
                  <a:schemeClr val="lt1"/>
                </a:solidFill>
                <a:latin typeface="Helvetica Neue Light"/>
                <a:ea typeface="Helvetica Neue Light"/>
                <a:cs typeface="Helvetica Neue Light"/>
                <a:sym typeface="Helvetica Neue Light"/>
              </a:rPr>
              <a:t>Strength and conditioning for athletes and teams</a:t>
            </a:r>
            <a:endParaRPr sz="1200">
              <a:solidFill>
                <a:schemeClr val="lt1"/>
              </a:solidFill>
              <a:latin typeface="Helvetica Neue Light"/>
              <a:ea typeface="Helvetica Neue Light"/>
              <a:cs typeface="Helvetica Neue Light"/>
              <a:sym typeface="Helvetica Neue Light"/>
            </a:endParaRPr>
          </a:p>
          <a:p>
            <a:pPr indent="-304800" lvl="0" marL="457200" rtl="0" algn="l">
              <a:lnSpc>
                <a:spcPct val="115000"/>
              </a:lnSpc>
              <a:spcBef>
                <a:spcPts val="0"/>
              </a:spcBef>
              <a:spcAft>
                <a:spcPts val="0"/>
              </a:spcAft>
              <a:buClr>
                <a:schemeClr val="lt1"/>
              </a:buClr>
              <a:buSzPts val="1200"/>
              <a:buFont typeface="Helvetica Neue Light"/>
              <a:buChar char="●"/>
            </a:pPr>
            <a:r>
              <a:rPr lang="en-GB" sz="1200">
                <a:solidFill>
                  <a:schemeClr val="lt1"/>
                </a:solidFill>
                <a:latin typeface="Helvetica Neue Light"/>
                <a:ea typeface="Helvetica Neue Light"/>
                <a:cs typeface="Helvetica Neue Light"/>
                <a:sym typeface="Helvetica Neue Light"/>
              </a:rPr>
              <a:t>1-on-1 and group fitness sessions with male adults, female adults and older adult clients</a:t>
            </a:r>
            <a:endParaRPr sz="120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1000"/>
              </a:spcAft>
              <a:buSzPts val="1800"/>
              <a:buNone/>
            </a:pPr>
            <a:r>
              <a:t/>
            </a:r>
            <a:endParaRPr sz="1100">
              <a:solidFill>
                <a:schemeClr val="lt1"/>
              </a:solidFill>
              <a:latin typeface="Helvetica Neue Light"/>
              <a:ea typeface="Helvetica Neue Light"/>
              <a:cs typeface="Helvetica Neue Light"/>
              <a:sym typeface="Helvetica Neue Light"/>
            </a:endParaRPr>
          </a:p>
        </p:txBody>
      </p:sp>
      <p:sp>
        <p:nvSpPr>
          <p:cNvPr id="408" name="Google Shape;408;p31"/>
          <p:cNvSpPr txBox="1"/>
          <p:nvPr>
            <p:ph type="title"/>
          </p:nvPr>
        </p:nvSpPr>
        <p:spPr>
          <a:xfrm>
            <a:off x="317025" y="595400"/>
            <a:ext cx="3685200" cy="810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SIS30321 Certificate III</a:t>
            </a:r>
            <a:endParaRPr b="1" sz="2400">
              <a:solidFill>
                <a:schemeClr val="lt1"/>
              </a:solidFill>
            </a:endParaRPr>
          </a:p>
          <a:p>
            <a:pPr indent="0" lvl="0" marL="0" rtl="0" algn="l">
              <a:lnSpc>
                <a:spcPct val="90000"/>
              </a:lnSpc>
              <a:spcBef>
                <a:spcPts val="0"/>
              </a:spcBef>
              <a:spcAft>
                <a:spcPts val="0"/>
              </a:spcAft>
              <a:buSzPts val="1100"/>
              <a:buNone/>
            </a:pPr>
            <a:r>
              <a:rPr b="1" lang="en-GB" sz="2400">
                <a:solidFill>
                  <a:schemeClr val="lt1"/>
                </a:solidFill>
              </a:rPr>
              <a:t>in Fitness</a:t>
            </a:r>
            <a:endParaRPr b="1" sz="2400">
              <a:solidFill>
                <a:schemeClr val="lt1"/>
              </a:solidFill>
            </a:endParaRPr>
          </a:p>
        </p:txBody>
      </p:sp>
      <p:graphicFrame>
        <p:nvGraphicFramePr>
          <p:cNvPr id="409" name="Google Shape;409;p31"/>
          <p:cNvGraphicFramePr/>
          <p:nvPr/>
        </p:nvGraphicFramePr>
        <p:xfrm>
          <a:off x="4890450" y="595400"/>
          <a:ext cx="3000000" cy="3000000"/>
        </p:xfrm>
        <a:graphic>
          <a:graphicData uri="http://schemas.openxmlformats.org/drawingml/2006/table">
            <a:tbl>
              <a:tblPr>
                <a:noFill/>
                <a:tableStyleId>{C0A18A65-ACCE-4C16-BACA-466F1B222D4B}</a:tableStyleId>
              </a:tblPr>
              <a:tblGrid>
                <a:gridCol w="1477600"/>
                <a:gridCol w="2472025"/>
              </a:tblGrid>
              <a:tr h="534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Delivery Format: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2-Year Format</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5925">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Timetable Requirements:</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1-Timetable Line</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43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Units of Competency:</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15 Units</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404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Suitable Year Level(s):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Year 11 or 12</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92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Study Mode: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900" u="none" cap="none" strike="noStrike">
                          <a:latin typeface="Helvetica Neue"/>
                          <a:ea typeface="Helvetica Neue"/>
                          <a:cs typeface="Helvetica Neue"/>
                          <a:sym typeface="Helvetica Neue"/>
                        </a:rPr>
                        <a:t>Combination of classroom and project-based learning, online learning (self-study) and practical work-related experience</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1025">
                <a:tc>
                  <a:txBody>
                    <a:bodyPr/>
                    <a:lstStyle/>
                    <a:p>
                      <a:pPr indent="0" lvl="0" marL="0" marR="0" rtl="0" algn="l">
                        <a:lnSpc>
                          <a:spcPct val="115000"/>
                        </a:lnSpc>
                        <a:spcBef>
                          <a:spcPts val="0"/>
                        </a:spcBef>
                        <a:spcAft>
                          <a:spcPts val="0"/>
                        </a:spcAft>
                        <a:buClr>
                          <a:srgbClr val="000000"/>
                        </a:buClr>
                        <a:buSzPts val="1500"/>
                        <a:buFont typeface="Arial"/>
                        <a:buNone/>
                      </a:pPr>
                      <a:r>
                        <a:rPr b="1" lang="en-GB" sz="900" u="none" cap="none" strike="noStrike">
                          <a:solidFill>
                            <a:srgbClr val="FFFFFF"/>
                          </a:solidFill>
                          <a:latin typeface="Helvetica Neue"/>
                          <a:ea typeface="Helvetica Neue"/>
                          <a:cs typeface="Helvetica Neue"/>
                          <a:sym typeface="Helvetica Neue"/>
                        </a:rPr>
                        <a:t>Cost </a:t>
                      </a:r>
                      <a:r>
                        <a:rPr lang="en-GB" sz="900" u="none" cap="none" strike="noStrike">
                          <a:solidFill>
                            <a:srgbClr val="FFFFFF"/>
                          </a:solidFill>
                          <a:latin typeface="Helvetica Neue"/>
                          <a:ea typeface="Helvetica Neue"/>
                          <a:cs typeface="Helvetica Neue"/>
                          <a:sym typeface="Helvetica Neue"/>
                        </a:rPr>
                        <a:t>(Fee-For-Service)</a:t>
                      </a:r>
                      <a:r>
                        <a:rPr b="1" lang="en-GB" sz="900" u="none" cap="none" strike="noStrike">
                          <a:solidFill>
                            <a:srgbClr val="FFFFFF"/>
                          </a:solidFill>
                          <a:latin typeface="Helvetica Neue"/>
                          <a:ea typeface="Helvetica Neue"/>
                          <a:cs typeface="Helvetica Neue"/>
                          <a:sym typeface="Helvetica Neue"/>
                        </a:rPr>
                        <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$365.00 </a:t>
                      </a:r>
                      <a:r>
                        <a:rPr lang="en-GB" sz="900" u="none" cap="none" strike="noStrike">
                          <a:latin typeface="Helvetica Neue"/>
                          <a:ea typeface="Helvetica Neue"/>
                          <a:cs typeface="Helvetica Neue"/>
                          <a:sym typeface="Helvetica Neue"/>
                        </a:rPr>
                        <a:t>per person</a:t>
                      </a:r>
                      <a:r>
                        <a:rPr b="1" lang="en-GB" sz="900" u="none" cap="none" strike="noStrike">
                          <a:latin typeface="Helvetica Neue"/>
                          <a:ea typeface="Helvetica Neue"/>
                          <a:cs typeface="Helvetica Neue"/>
                          <a:sym typeface="Helvetica Neue"/>
                        </a:rPr>
                        <a:t> (+ $55.00 First Aid)</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9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QCE Outcome:</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Maximum 8 QCE Credits</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410" name="Google Shape;410;p31"/>
          <p:cNvSpPr txBox="1"/>
          <p:nvPr/>
        </p:nvSpPr>
        <p:spPr>
          <a:xfrm>
            <a:off x="5192781" y="238425"/>
            <a:ext cx="36852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SIS30321 Certificate III in Fitness</a:t>
            </a:r>
            <a:endParaRPr b="0" i="0" sz="600" u="none" cap="none" strike="noStrike">
              <a:solidFill>
                <a:srgbClr val="999999"/>
              </a:solidFill>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32"/>
          <p:cNvSpPr/>
          <p:nvPr/>
        </p:nvSpPr>
        <p:spPr>
          <a:xfrm>
            <a:off x="4072800" y="0"/>
            <a:ext cx="5071200" cy="5143500"/>
          </a:xfrm>
          <a:prstGeom prst="rect">
            <a:avLst/>
          </a:prstGeom>
          <a:solidFill>
            <a:srgbClr val="2DAA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416" name="Google Shape;416;p32"/>
          <p:cNvSpPr txBox="1"/>
          <p:nvPr/>
        </p:nvSpPr>
        <p:spPr>
          <a:xfrm>
            <a:off x="238475" y="238414"/>
            <a:ext cx="4175400" cy="92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2024 Business &amp; Tourism Course Offerings</a:t>
            </a:r>
            <a:endParaRPr b="0" i="0" sz="600" u="none" cap="none" strike="noStrike">
              <a:solidFill>
                <a:srgbClr val="999999"/>
              </a:solidFill>
              <a:latin typeface="Helvetica Neue"/>
              <a:ea typeface="Helvetica Neue"/>
              <a:cs typeface="Helvetica Neue"/>
              <a:sym typeface="Helvetica Neue"/>
            </a:endParaRPr>
          </a:p>
        </p:txBody>
      </p:sp>
      <p:pic>
        <p:nvPicPr>
          <p:cNvPr id="417" name="Google Shape;417;p32"/>
          <p:cNvPicPr preferRelativeResize="0"/>
          <p:nvPr/>
        </p:nvPicPr>
        <p:blipFill rotWithShape="1">
          <a:blip r:embed="rId3">
            <a:alphaModFix/>
          </a:blip>
          <a:srcRect b="0" l="0" r="0" t="0"/>
          <a:stretch/>
        </p:blipFill>
        <p:spPr>
          <a:xfrm>
            <a:off x="202300" y="4645526"/>
            <a:ext cx="888525" cy="324225"/>
          </a:xfrm>
          <a:prstGeom prst="rect">
            <a:avLst/>
          </a:prstGeom>
          <a:noFill/>
          <a:ln>
            <a:noFill/>
          </a:ln>
        </p:spPr>
      </p:pic>
      <p:sp>
        <p:nvSpPr>
          <p:cNvPr id="418" name="Google Shape;418;p32"/>
          <p:cNvSpPr txBox="1"/>
          <p:nvPr>
            <p:ph idx="1" type="body"/>
          </p:nvPr>
        </p:nvSpPr>
        <p:spPr>
          <a:xfrm>
            <a:off x="4979625" y="1433775"/>
            <a:ext cx="3670500" cy="30624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lt1"/>
              </a:buClr>
              <a:buSzPts val="1100"/>
              <a:buChar char="●"/>
            </a:pPr>
            <a:r>
              <a:rPr lang="en-GB" sz="1100">
                <a:solidFill>
                  <a:schemeClr val="lt1"/>
                </a:solidFill>
              </a:rPr>
              <a:t>SIS30321 Certificate III in Fitness (max. 8 QCE Credits)</a:t>
            </a:r>
            <a:endParaRPr sz="1100">
              <a:solidFill>
                <a:schemeClr val="lt1"/>
              </a:solidFill>
            </a:endParaRPr>
          </a:p>
          <a:p>
            <a:pPr indent="-298450" lvl="0" marL="457200" rtl="0" algn="l">
              <a:lnSpc>
                <a:spcPct val="115000"/>
              </a:lnSpc>
              <a:spcBef>
                <a:spcPts val="800"/>
              </a:spcBef>
              <a:spcAft>
                <a:spcPts val="0"/>
              </a:spcAft>
              <a:buClr>
                <a:schemeClr val="lt1"/>
              </a:buClr>
              <a:buSzPts val="1100"/>
              <a:buChar char="●"/>
            </a:pPr>
            <a:r>
              <a:rPr lang="en-GB" sz="1100">
                <a:solidFill>
                  <a:schemeClr val="lt1"/>
                </a:solidFill>
              </a:rPr>
              <a:t>The nationally recognised First Aid competency - HLTAID011 Provide First Aid</a:t>
            </a:r>
            <a:endParaRPr sz="1100">
              <a:solidFill>
                <a:schemeClr val="lt1"/>
              </a:solidFill>
            </a:endParaRPr>
          </a:p>
          <a:p>
            <a:pPr indent="-298450" lvl="0" marL="457200" rtl="0" algn="l">
              <a:lnSpc>
                <a:spcPct val="115000"/>
              </a:lnSpc>
              <a:spcBef>
                <a:spcPts val="800"/>
              </a:spcBef>
              <a:spcAft>
                <a:spcPts val="0"/>
              </a:spcAft>
              <a:buClr>
                <a:schemeClr val="lt1"/>
              </a:buClr>
              <a:buSzPts val="1100"/>
              <a:buChar char="●"/>
            </a:pPr>
            <a:r>
              <a:rPr lang="en-GB" sz="1100">
                <a:solidFill>
                  <a:schemeClr val="lt1"/>
                </a:solidFill>
              </a:rPr>
              <a:t>Community Coaching - Essential Skills Course (non-accredited), issued by Australian Sports Commission</a:t>
            </a:r>
            <a:endParaRPr sz="1100">
              <a:solidFill>
                <a:schemeClr val="lt1"/>
              </a:solidFill>
            </a:endParaRPr>
          </a:p>
          <a:p>
            <a:pPr indent="-298450" lvl="0" marL="457200" rtl="0" algn="l">
              <a:lnSpc>
                <a:spcPct val="115000"/>
              </a:lnSpc>
              <a:spcBef>
                <a:spcPts val="800"/>
              </a:spcBef>
              <a:spcAft>
                <a:spcPts val="0"/>
              </a:spcAft>
              <a:buClr>
                <a:schemeClr val="lt1"/>
              </a:buClr>
              <a:buSzPts val="1100"/>
              <a:buChar char="●"/>
            </a:pPr>
            <a:r>
              <a:rPr lang="en-GB" sz="1100">
                <a:solidFill>
                  <a:schemeClr val="lt1"/>
                </a:solidFill>
              </a:rPr>
              <a:t>A range of career pathway options including pathway into SIS40221 Certificate IV in Fitness; or SIS50321 Diploma of Sport - These qualifications offered by another RTO.</a:t>
            </a:r>
            <a:endParaRPr sz="1100">
              <a:solidFill>
                <a:schemeClr val="lt1"/>
              </a:solidFill>
            </a:endParaRPr>
          </a:p>
          <a:p>
            <a:pPr indent="-298450" lvl="0" marL="457200" rtl="0" algn="l">
              <a:lnSpc>
                <a:spcPct val="115000"/>
              </a:lnSpc>
              <a:spcBef>
                <a:spcPts val="800"/>
              </a:spcBef>
              <a:spcAft>
                <a:spcPts val="800"/>
              </a:spcAft>
              <a:buClr>
                <a:schemeClr val="lt1"/>
              </a:buClr>
              <a:buSzPts val="1100"/>
              <a:buChar char="●"/>
            </a:pPr>
            <a:r>
              <a:rPr lang="en-GB" sz="1100">
                <a:solidFill>
                  <a:schemeClr val="lt1"/>
                </a:solidFill>
              </a:rPr>
              <a:t>Successful completion of the Certificate III in Fitness may contribute towards a student’s Australian Tertiary Admission Rank (ATAR)</a:t>
            </a:r>
            <a:endParaRPr sz="1100">
              <a:solidFill>
                <a:schemeClr val="lt1"/>
              </a:solidFill>
            </a:endParaRPr>
          </a:p>
        </p:txBody>
      </p:sp>
      <p:sp>
        <p:nvSpPr>
          <p:cNvPr id="419" name="Google Shape;419;p32"/>
          <p:cNvSpPr txBox="1"/>
          <p:nvPr>
            <p:ph type="title"/>
          </p:nvPr>
        </p:nvSpPr>
        <p:spPr>
          <a:xfrm>
            <a:off x="5092125" y="601875"/>
            <a:ext cx="3445500" cy="83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WHAT DO STUDENTS ACHIEVE?</a:t>
            </a:r>
            <a:endParaRPr b="1" sz="2400">
              <a:solidFill>
                <a:schemeClr val="lt1"/>
              </a:solidFill>
            </a:endParaRPr>
          </a:p>
        </p:txBody>
      </p:sp>
      <p:pic>
        <p:nvPicPr>
          <p:cNvPr id="420" name="Google Shape;420;p32"/>
          <p:cNvPicPr preferRelativeResize="0"/>
          <p:nvPr/>
        </p:nvPicPr>
        <p:blipFill rotWithShape="1">
          <a:blip r:embed="rId4">
            <a:alphaModFix/>
          </a:blip>
          <a:srcRect b="0" l="8270" r="32442" t="0"/>
          <a:stretch/>
        </p:blipFill>
        <p:spPr>
          <a:xfrm>
            <a:off x="0" y="-2725"/>
            <a:ext cx="4571996" cy="5143502"/>
          </a:xfrm>
          <a:prstGeom prst="rect">
            <a:avLst/>
          </a:prstGeom>
          <a:noFill/>
          <a:ln>
            <a:noFill/>
          </a:ln>
        </p:spPr>
      </p:pic>
      <p:pic>
        <p:nvPicPr>
          <p:cNvPr id="421" name="Google Shape;421;p32"/>
          <p:cNvPicPr preferRelativeResize="0"/>
          <p:nvPr/>
        </p:nvPicPr>
        <p:blipFill rotWithShape="1">
          <a:blip r:embed="rId5">
            <a:alphaModFix/>
          </a:blip>
          <a:srcRect b="0" l="0" r="0" t="0"/>
          <a:stretch/>
        </p:blipFill>
        <p:spPr>
          <a:xfrm>
            <a:off x="202300" y="4645526"/>
            <a:ext cx="888525" cy="324225"/>
          </a:xfrm>
          <a:prstGeom prst="rect">
            <a:avLst/>
          </a:prstGeom>
          <a:noFill/>
          <a:ln>
            <a:noFill/>
          </a:ln>
        </p:spPr>
      </p:pic>
      <p:sp>
        <p:nvSpPr>
          <p:cNvPr id="422" name="Google Shape;422;p32"/>
          <p:cNvSpPr txBox="1"/>
          <p:nvPr/>
        </p:nvSpPr>
        <p:spPr>
          <a:xfrm>
            <a:off x="4934007" y="238425"/>
            <a:ext cx="39441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EFEFEF"/>
                </a:solidFill>
                <a:latin typeface="Helvetica Neue"/>
                <a:ea typeface="Helvetica Neue"/>
                <a:cs typeface="Helvetica Neue"/>
                <a:sym typeface="Helvetica Neue"/>
              </a:rPr>
              <a:t>SIS30321 Certificate III in Fitness</a:t>
            </a:r>
            <a:endParaRPr b="0" i="0" sz="600" u="none" cap="none" strike="noStrike">
              <a:solidFill>
                <a:srgbClr val="EFEFEF"/>
              </a:solidFill>
              <a:latin typeface="Helvetica Neue"/>
              <a:ea typeface="Helvetica Neue"/>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AAE2"/>
        </a:solidFill>
      </p:bgPr>
    </p:bg>
    <p:spTree>
      <p:nvGrpSpPr>
        <p:cNvPr id="426" name="Shape 426"/>
        <p:cNvGrpSpPr/>
        <p:nvPr/>
      </p:nvGrpSpPr>
      <p:grpSpPr>
        <a:xfrm>
          <a:off x="0" y="0"/>
          <a:ext cx="0" cy="0"/>
          <a:chOff x="0" y="0"/>
          <a:chExt cx="0" cy="0"/>
        </a:xfrm>
      </p:grpSpPr>
      <p:sp>
        <p:nvSpPr>
          <p:cNvPr id="427" name="Google Shape;427;g202c1f2e96d_0_0"/>
          <p:cNvSpPr txBox="1"/>
          <p:nvPr>
            <p:ph type="title"/>
          </p:nvPr>
        </p:nvSpPr>
        <p:spPr>
          <a:xfrm>
            <a:off x="238475" y="2605988"/>
            <a:ext cx="1668600" cy="7461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lang="en-GB" sz="1100">
                <a:solidFill>
                  <a:schemeClr val="lt1"/>
                </a:solidFill>
              </a:rPr>
              <a:t>SIS30321 Certificate III in Fitness </a:t>
            </a:r>
            <a:endParaRPr sz="1100">
              <a:solidFill>
                <a:schemeClr val="lt1"/>
              </a:solidFill>
            </a:endParaRPr>
          </a:p>
        </p:txBody>
      </p:sp>
      <p:pic>
        <p:nvPicPr>
          <p:cNvPr id="428" name="Google Shape;428;g202c1f2e96d_0_0"/>
          <p:cNvPicPr preferRelativeResize="0"/>
          <p:nvPr/>
        </p:nvPicPr>
        <p:blipFill rotWithShape="1">
          <a:blip r:embed="rId3">
            <a:alphaModFix amt="70000"/>
          </a:blip>
          <a:srcRect b="0" l="0" r="0" t="0"/>
          <a:stretch/>
        </p:blipFill>
        <p:spPr>
          <a:xfrm>
            <a:off x="202300" y="4645526"/>
            <a:ext cx="888525" cy="324225"/>
          </a:xfrm>
          <a:prstGeom prst="rect">
            <a:avLst/>
          </a:prstGeom>
          <a:noFill/>
          <a:ln>
            <a:noFill/>
          </a:ln>
        </p:spPr>
      </p:pic>
      <p:sp>
        <p:nvSpPr>
          <p:cNvPr id="429" name="Google Shape;429;g202c1f2e96d_0_0"/>
          <p:cNvSpPr txBox="1"/>
          <p:nvPr/>
        </p:nvSpPr>
        <p:spPr>
          <a:xfrm>
            <a:off x="5995927" y="238425"/>
            <a:ext cx="28821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EFEFEF"/>
                </a:solidFill>
                <a:latin typeface="Helvetica Neue"/>
                <a:ea typeface="Helvetica Neue"/>
                <a:cs typeface="Helvetica Neue"/>
                <a:sym typeface="Helvetica Neue"/>
              </a:rPr>
              <a:t>SIS30321 Certificate III in Fitness</a:t>
            </a:r>
            <a:endParaRPr b="0" i="0" sz="600" u="none" cap="none" strike="noStrike">
              <a:solidFill>
                <a:srgbClr val="EFEFEF"/>
              </a:solidFill>
              <a:latin typeface="Helvetica Neue"/>
              <a:ea typeface="Helvetica Neue"/>
              <a:cs typeface="Helvetica Neue"/>
              <a:sym typeface="Helvetica Neue"/>
            </a:endParaRPr>
          </a:p>
        </p:txBody>
      </p:sp>
      <p:sp>
        <p:nvSpPr>
          <p:cNvPr id="430" name="Google Shape;430;g202c1f2e96d_0_0"/>
          <p:cNvSpPr txBox="1"/>
          <p:nvPr/>
        </p:nvSpPr>
        <p:spPr>
          <a:xfrm>
            <a:off x="223000" y="1791413"/>
            <a:ext cx="1799700" cy="855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80"/>
              <a:buFont typeface="Arial"/>
              <a:buNone/>
            </a:pPr>
            <a:r>
              <a:rPr b="1" i="0" lang="en-GB" sz="2180" u="none" cap="none" strike="noStrike">
                <a:solidFill>
                  <a:schemeClr val="lt1"/>
                </a:solidFill>
                <a:latin typeface="Helvetica Neue"/>
                <a:ea typeface="Helvetica Neue"/>
                <a:cs typeface="Helvetica Neue"/>
                <a:sym typeface="Helvetica Neue"/>
              </a:rPr>
              <a:t>COURSE SCHEDULE</a:t>
            </a:r>
            <a:endParaRPr b="1" i="0" sz="2180" u="none" cap="none" strike="noStrike">
              <a:solidFill>
                <a:schemeClr val="lt1"/>
              </a:solidFill>
              <a:latin typeface="Helvetica Neue"/>
              <a:ea typeface="Helvetica Neue"/>
              <a:cs typeface="Helvetica Neue"/>
              <a:sym typeface="Helvetica Neue"/>
            </a:endParaRPr>
          </a:p>
        </p:txBody>
      </p:sp>
      <p:graphicFrame>
        <p:nvGraphicFramePr>
          <p:cNvPr id="431" name="Google Shape;431;g202c1f2e96d_0_0"/>
          <p:cNvGraphicFramePr/>
          <p:nvPr/>
        </p:nvGraphicFramePr>
        <p:xfrm>
          <a:off x="2095763" y="2032710"/>
          <a:ext cx="3000000" cy="3000000"/>
        </p:xfrm>
        <a:graphic>
          <a:graphicData uri="http://schemas.openxmlformats.org/drawingml/2006/table">
            <a:tbl>
              <a:tblPr>
                <a:noFill/>
                <a:tableStyleId>{C0A18A65-ACCE-4C16-BACA-466F1B222D4B}</a:tableStyleId>
              </a:tblPr>
              <a:tblGrid>
                <a:gridCol w="736250"/>
                <a:gridCol w="2297000"/>
              </a:tblGrid>
              <a:tr h="1931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2</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Introduction to Community Programs</a:t>
                      </a:r>
                      <a:endParaRPr sz="700">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Introduction to Conditioning Programs</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800"/>
                      </a:srgbClr>
                    </a:solidFill>
                  </a:tcPr>
                </a:tc>
              </a:tr>
              <a:tr h="207575">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C</a:t>
                      </a:r>
                      <a:r>
                        <a:rPr lang="en-GB" sz="700" u="none" cap="none" strike="noStrike">
                          <a:solidFill>
                            <a:srgbClr val="434343"/>
                          </a:solidFill>
                          <a:latin typeface="Helvetica Neue"/>
                          <a:ea typeface="Helvetica Neue"/>
                          <a:cs typeface="Helvetica Neue"/>
                          <a:sym typeface="Helvetica Neue"/>
                        </a:rPr>
                        <a:t>ommunity SFR Program: Assist with Delivering Community SFR Sessions</a:t>
                      </a:r>
                      <a:endParaRPr sz="700">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Conditioning program: Participate in Conditioning Sessions</a:t>
                      </a:r>
                      <a:endParaRPr sz="700">
                        <a:solidFill>
                          <a:srgbClr val="434343"/>
                        </a:solidFill>
                        <a:latin typeface="Helvetica Neue"/>
                        <a:ea typeface="Helvetica Neue"/>
                        <a:cs typeface="Helvetica Neue"/>
                        <a:sym typeface="Helvetica Neue"/>
                      </a:endParaRPr>
                    </a:p>
                  </a:txBody>
                  <a:tcPr marT="36000" marB="36000" marR="91425" marL="91425" anchor="ctr">
                    <a:solidFill>
                      <a:srgbClr val="FFFFFF">
                        <a:alpha val="69800"/>
                      </a:srgbClr>
                    </a:solidFill>
                  </a:tcPr>
                </a:tc>
              </a:tr>
            </a:tbl>
          </a:graphicData>
        </a:graphic>
      </p:graphicFrame>
      <p:graphicFrame>
        <p:nvGraphicFramePr>
          <p:cNvPr id="432" name="Google Shape;432;g202c1f2e96d_0_0"/>
          <p:cNvGraphicFramePr/>
          <p:nvPr/>
        </p:nvGraphicFramePr>
        <p:xfrm>
          <a:off x="2095775" y="3325925"/>
          <a:ext cx="3000000" cy="3000000"/>
        </p:xfrm>
        <a:graphic>
          <a:graphicData uri="http://schemas.openxmlformats.org/drawingml/2006/table">
            <a:tbl>
              <a:tblPr>
                <a:noFill/>
                <a:tableStyleId>{C0A18A65-ACCE-4C16-BACA-466F1B222D4B}</a:tableStyleId>
              </a:tblPr>
              <a:tblGrid>
                <a:gridCol w="740950"/>
                <a:gridCol w="2292300"/>
              </a:tblGrid>
              <a:tr h="1931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3</a:t>
                      </a:r>
                      <a:endParaRPr b="1" sz="700" u="none" cap="none" strike="noStrike">
                        <a:solidFill>
                          <a:srgbClr val="2DAAE2"/>
                        </a:solidFill>
                        <a:latin typeface="Helvetica Neue"/>
                        <a:ea typeface="Helvetica Neue"/>
                        <a:cs typeface="Helvetica Neue"/>
                        <a:sym typeface="Helvetica Neue"/>
                      </a:endParaRPr>
                    </a:p>
                  </a:txBody>
                  <a:tcPr marT="36000" marB="36000" marR="54000" marL="54000" anchor="ctr">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Working in t</a:t>
                      </a:r>
                      <a:r>
                        <a:rPr lang="en-GB" sz="700" u="none" cap="none" strike="noStrike">
                          <a:solidFill>
                            <a:srgbClr val="434343"/>
                          </a:solidFill>
                          <a:latin typeface="Helvetica Neue"/>
                          <a:ea typeface="Helvetica Neue"/>
                          <a:cs typeface="Helvetica Neue"/>
                          <a:sym typeface="Helvetica Neue"/>
                        </a:rPr>
                        <a:t>he SFR Industry</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Providing Quality Service in the SFR Industry</a:t>
                      </a:r>
                      <a:endParaRPr sz="700">
                        <a:solidFill>
                          <a:srgbClr val="434343"/>
                        </a:solidFill>
                        <a:latin typeface="Helvetica Neue"/>
                        <a:ea typeface="Helvetica Neue"/>
                        <a:cs typeface="Helvetica Neue"/>
                        <a:sym typeface="Helvetica Neue"/>
                      </a:endParaRPr>
                    </a:p>
                  </a:txBody>
                  <a:tcPr marT="36000" marB="36000" marR="91425" marL="91425" anchor="ctr">
                    <a:solidFill>
                      <a:srgbClr val="FFFFFF">
                        <a:alpha val="69800"/>
                      </a:srgbClr>
                    </a:solidFill>
                  </a:tcPr>
                </a:tc>
              </a:tr>
              <a:tr h="207575">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Group Conditioning Program: Plan and Deliver Group Conditioning Sessions</a:t>
                      </a:r>
                      <a:endParaRPr sz="700">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One-on-one Cardio Program: Plan and Deliver a Cardio Program</a:t>
                      </a:r>
                      <a:endParaRPr sz="700">
                        <a:solidFill>
                          <a:srgbClr val="434343"/>
                        </a:solidFill>
                        <a:latin typeface="Helvetica Neue"/>
                        <a:ea typeface="Helvetica Neue"/>
                        <a:cs typeface="Helvetica Neue"/>
                        <a:sym typeface="Helvetica Neue"/>
                      </a:endParaRPr>
                    </a:p>
                  </a:txBody>
                  <a:tcPr marT="36000" marB="36000" marR="91425" marL="91425" anchor="ctr">
                    <a:solidFill>
                      <a:srgbClr val="FFFFFF">
                        <a:alpha val="69800"/>
                      </a:srgbClr>
                    </a:solidFill>
                  </a:tcPr>
                </a:tc>
              </a:tr>
            </a:tbl>
          </a:graphicData>
        </a:graphic>
      </p:graphicFrame>
      <p:graphicFrame>
        <p:nvGraphicFramePr>
          <p:cNvPr id="433" name="Google Shape;433;g202c1f2e96d_0_0"/>
          <p:cNvGraphicFramePr/>
          <p:nvPr/>
        </p:nvGraphicFramePr>
        <p:xfrm>
          <a:off x="5407375" y="404150"/>
          <a:ext cx="3000000" cy="3000000"/>
        </p:xfrm>
        <a:graphic>
          <a:graphicData uri="http://schemas.openxmlformats.org/drawingml/2006/table">
            <a:tbl>
              <a:tblPr>
                <a:noFill/>
                <a:tableStyleId>{C0A18A65-ACCE-4C16-BACA-466F1B222D4B}</a:tableStyleId>
              </a:tblPr>
              <a:tblGrid>
                <a:gridCol w="606750"/>
                <a:gridCol w="2426500"/>
              </a:tblGrid>
              <a:tr h="1931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4</a:t>
                      </a:r>
                      <a:endParaRPr b="1" sz="700" u="none" cap="none" strike="noStrike">
                        <a:solidFill>
                          <a:srgbClr val="2DAAE2"/>
                        </a:solidFill>
                        <a:latin typeface="Helvetica Neue"/>
                        <a:ea typeface="Helvetica Neue"/>
                        <a:cs typeface="Helvetica Neue"/>
                        <a:sym typeface="Helvetica Neue"/>
                      </a:endParaRPr>
                    </a:p>
                  </a:txBody>
                  <a:tcPr marT="36000" marB="36000" marR="54000" marL="54000" anchor="ctr">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Anatomy and Physiology - The Musculoskel</a:t>
                      </a:r>
                      <a:r>
                        <a:rPr lang="en-GB" sz="700">
                          <a:solidFill>
                            <a:srgbClr val="434343"/>
                          </a:solidFill>
                          <a:latin typeface="Helvetica Neue"/>
                          <a:ea typeface="Helvetica Neue"/>
                          <a:cs typeface="Helvetica Neue"/>
                          <a:sym typeface="Helvetica Neue"/>
                        </a:rPr>
                        <a:t>etal System</a:t>
                      </a:r>
                      <a:endParaRPr sz="700">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First Aid Course: HLTAID011 Provide First Aid</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800"/>
                      </a:srgbClr>
                    </a:solidFill>
                  </a:tcPr>
                </a:tc>
              </a:tr>
              <a:tr h="207575">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Recreational Group Exercise Program</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800"/>
                      </a:srgbClr>
                    </a:solidFill>
                  </a:tcPr>
                </a:tc>
              </a:tr>
            </a:tbl>
          </a:graphicData>
        </a:graphic>
      </p:graphicFrame>
      <p:graphicFrame>
        <p:nvGraphicFramePr>
          <p:cNvPr id="434" name="Google Shape;434;g202c1f2e96d_0_0"/>
          <p:cNvGraphicFramePr/>
          <p:nvPr/>
        </p:nvGraphicFramePr>
        <p:xfrm>
          <a:off x="5407375" y="1358150"/>
          <a:ext cx="3000000" cy="3000000"/>
        </p:xfrm>
        <a:graphic>
          <a:graphicData uri="http://schemas.openxmlformats.org/drawingml/2006/table">
            <a:tbl>
              <a:tblPr>
                <a:noFill/>
                <a:tableStyleId>{C0A18A65-ACCE-4C16-BACA-466F1B222D4B}</a:tableStyleId>
              </a:tblPr>
              <a:tblGrid>
                <a:gridCol w="606750"/>
                <a:gridCol w="2426500"/>
              </a:tblGrid>
              <a:tr h="1931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5</a:t>
                      </a:r>
                      <a:endParaRPr b="1" sz="700" u="none" cap="none" strike="noStrike">
                        <a:solidFill>
                          <a:srgbClr val="2DAAE2"/>
                        </a:solidFill>
                        <a:latin typeface="Helvetica Neue"/>
                        <a:ea typeface="Helvetica Neue"/>
                        <a:cs typeface="Helvetica Neue"/>
                        <a:sym typeface="Helvetica Neue"/>
                      </a:endParaRPr>
                    </a:p>
                  </a:txBody>
                  <a:tcPr marT="36000" marB="36000" marR="54000" marL="54000" anchor="ctr">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Anatomy and Physiology</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Health and Nutrition Consultations</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800"/>
                      </a:srgbClr>
                    </a:solidFill>
                  </a:tcPr>
                </a:tc>
              </a:tr>
              <a:tr h="207575">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One-on-One Gym Program: Adolescent Client</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Conduct Consultations with a Client (Peer)</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Plan and Conduct Sessions (Scenario Clients)</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800"/>
                      </a:srgbClr>
                    </a:solidFill>
                  </a:tcPr>
                </a:tc>
              </a:tr>
            </a:tbl>
          </a:graphicData>
        </a:graphic>
      </p:graphicFrame>
      <p:graphicFrame>
        <p:nvGraphicFramePr>
          <p:cNvPr id="435" name="Google Shape;435;g202c1f2e96d_0_0"/>
          <p:cNvGraphicFramePr/>
          <p:nvPr/>
        </p:nvGraphicFramePr>
        <p:xfrm>
          <a:off x="5407375" y="2525488"/>
          <a:ext cx="3000000" cy="3000000"/>
        </p:xfrm>
        <a:graphic>
          <a:graphicData uri="http://schemas.openxmlformats.org/drawingml/2006/table">
            <a:tbl>
              <a:tblPr>
                <a:noFill/>
                <a:tableStyleId>{C0A18A65-ACCE-4C16-BACA-466F1B222D4B}</a:tableStyleId>
              </a:tblPr>
              <a:tblGrid>
                <a:gridCol w="606750"/>
                <a:gridCol w="2426500"/>
              </a:tblGrid>
              <a:tr h="1931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6</a:t>
                      </a:r>
                      <a:endParaRPr b="1" sz="700" u="none" cap="none" strike="noStrike">
                        <a:solidFill>
                          <a:srgbClr val="2DAAE2"/>
                        </a:solidFill>
                        <a:latin typeface="Helvetica Neue"/>
                        <a:ea typeface="Helvetica Neue"/>
                        <a:cs typeface="Helvetica Neue"/>
                        <a:sym typeface="Helvetica Neue"/>
                      </a:endParaRPr>
                    </a:p>
                  </a:txBody>
                  <a:tcPr marT="36000" marB="36000" marR="54000" marL="54000" anchor="ctr">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Screening and Health Assessments</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Specific Population Clients</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Older Clients</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800"/>
                      </a:srgbClr>
                    </a:solidFill>
                  </a:tcPr>
                </a:tc>
              </a:tr>
              <a:tr h="207575">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Fitness Orientation Program: Client Orientation</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Gentle Exercise Program: Participate in Gentle Exercise Sessions</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Mobility Program: Plan and Instruct Mobility Sessions</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800"/>
                      </a:srgbClr>
                    </a:solidFill>
                  </a:tcPr>
                </a:tc>
              </a:tr>
            </a:tbl>
          </a:graphicData>
        </a:graphic>
      </p:graphicFrame>
      <p:graphicFrame>
        <p:nvGraphicFramePr>
          <p:cNvPr id="436" name="Google Shape;436;g202c1f2e96d_0_0"/>
          <p:cNvGraphicFramePr/>
          <p:nvPr/>
        </p:nvGraphicFramePr>
        <p:xfrm>
          <a:off x="5407375" y="3906188"/>
          <a:ext cx="3000000" cy="3000000"/>
        </p:xfrm>
        <a:graphic>
          <a:graphicData uri="http://schemas.openxmlformats.org/drawingml/2006/table">
            <a:tbl>
              <a:tblPr>
                <a:noFill/>
                <a:tableStyleId>{C0A18A65-ACCE-4C16-BACA-466F1B222D4B}</a:tableStyleId>
              </a:tblPr>
              <a:tblGrid>
                <a:gridCol w="775125"/>
                <a:gridCol w="2258125"/>
              </a:tblGrid>
              <a:tr h="1931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7</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Older Clients</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Specific Populations</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800"/>
                      </a:srgbClr>
                    </a:solidFill>
                  </a:tcPr>
                </a:tc>
              </a:tr>
              <a:tr h="207575">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Group Exercise and Gym-based One-on-One Sessions:</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Female and Male Adults aged 18+; and Older adults aged 55+</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800"/>
                      </a:srgbClr>
                    </a:solidFill>
                  </a:tcPr>
                </a:tc>
              </a:tr>
            </a:tbl>
          </a:graphicData>
        </a:graphic>
      </p:graphicFrame>
      <p:graphicFrame>
        <p:nvGraphicFramePr>
          <p:cNvPr id="437" name="Google Shape;437;g202c1f2e96d_0_0"/>
          <p:cNvGraphicFramePr/>
          <p:nvPr/>
        </p:nvGraphicFramePr>
        <p:xfrm>
          <a:off x="2074550" y="632819"/>
          <a:ext cx="3000000" cy="3000000"/>
        </p:xfrm>
        <a:graphic>
          <a:graphicData uri="http://schemas.openxmlformats.org/drawingml/2006/table">
            <a:tbl>
              <a:tblPr>
                <a:noFill/>
                <a:tableStyleId>{C0A18A65-ACCE-4C16-BACA-466F1B222D4B}</a:tableStyleId>
              </a:tblPr>
              <a:tblGrid>
                <a:gridCol w="740950"/>
                <a:gridCol w="2292300"/>
              </a:tblGrid>
              <a:tr h="1931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1</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Introduction to th</a:t>
                      </a:r>
                      <a:r>
                        <a:rPr lang="en-GB" sz="700" u="none" cap="none" strike="noStrike">
                          <a:solidFill>
                            <a:srgbClr val="434343"/>
                          </a:solidFill>
                          <a:latin typeface="Helvetica Neue"/>
                          <a:ea typeface="Helvetica Neue"/>
                          <a:cs typeface="Helvetica Neue"/>
                          <a:sym typeface="Helvetica Neue"/>
                        </a:rPr>
                        <a:t>e Sport, Fitness &amp; Recreation Industry</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Introduction to Coaching Programs</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800"/>
                      </a:srgbClr>
                    </a:solidFill>
                  </a:tcPr>
                </a:tc>
              </a:tr>
              <a:tr h="207575">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Coaching Program (Student Delivery): Plan and Deliver Coaching Sessions</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SFR Coaching Program (Supervisor): Assist with Delivering Coaching Sessions</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800"/>
                      </a:srgbClr>
                    </a:solid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34"/>
          <p:cNvSpPr/>
          <p:nvPr/>
        </p:nvSpPr>
        <p:spPr>
          <a:xfrm>
            <a:off x="0" y="0"/>
            <a:ext cx="5071200" cy="5143500"/>
          </a:xfrm>
          <a:prstGeom prst="rect">
            <a:avLst/>
          </a:prstGeom>
          <a:solidFill>
            <a:srgbClr val="2DAA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id="443" name="Google Shape;443;p34"/>
          <p:cNvPicPr preferRelativeResize="0"/>
          <p:nvPr/>
        </p:nvPicPr>
        <p:blipFill rotWithShape="1">
          <a:blip r:embed="rId3">
            <a:alphaModFix/>
          </a:blip>
          <a:srcRect b="0" l="20353" r="20359" t="0"/>
          <a:stretch/>
        </p:blipFill>
        <p:spPr>
          <a:xfrm>
            <a:off x="4572000" y="0"/>
            <a:ext cx="4572001" cy="5143502"/>
          </a:xfrm>
          <a:prstGeom prst="rect">
            <a:avLst/>
          </a:prstGeom>
          <a:noFill/>
          <a:ln>
            <a:noFill/>
          </a:ln>
        </p:spPr>
      </p:pic>
      <p:sp>
        <p:nvSpPr>
          <p:cNvPr id="444" name="Google Shape;444;p34"/>
          <p:cNvSpPr txBox="1"/>
          <p:nvPr>
            <p:ph type="title"/>
          </p:nvPr>
        </p:nvSpPr>
        <p:spPr>
          <a:xfrm>
            <a:off x="585275" y="1444007"/>
            <a:ext cx="3322800" cy="489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SKILLS ACQUIRED</a:t>
            </a:r>
            <a:endParaRPr b="1" sz="2400">
              <a:solidFill>
                <a:schemeClr val="lt1"/>
              </a:solidFill>
            </a:endParaRPr>
          </a:p>
        </p:txBody>
      </p:sp>
      <p:pic>
        <p:nvPicPr>
          <p:cNvPr id="445" name="Google Shape;445;p34"/>
          <p:cNvPicPr preferRelativeResize="0"/>
          <p:nvPr/>
        </p:nvPicPr>
        <p:blipFill rotWithShape="1">
          <a:blip r:embed="rId4">
            <a:alphaModFix amt="70000"/>
          </a:blip>
          <a:srcRect b="0" l="0" r="0" t="0"/>
          <a:stretch/>
        </p:blipFill>
        <p:spPr>
          <a:xfrm>
            <a:off x="202300" y="4645526"/>
            <a:ext cx="888525" cy="324225"/>
          </a:xfrm>
          <a:prstGeom prst="rect">
            <a:avLst/>
          </a:prstGeom>
          <a:noFill/>
          <a:ln>
            <a:noFill/>
          </a:ln>
        </p:spPr>
      </p:pic>
      <p:sp>
        <p:nvSpPr>
          <p:cNvPr id="446" name="Google Shape;446;p34"/>
          <p:cNvSpPr txBox="1"/>
          <p:nvPr>
            <p:ph idx="1" type="body"/>
          </p:nvPr>
        </p:nvSpPr>
        <p:spPr>
          <a:xfrm>
            <a:off x="585275" y="2070200"/>
            <a:ext cx="3655200" cy="16293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1000"/>
              </a:spcBef>
              <a:spcAft>
                <a:spcPts val="0"/>
              </a:spcAft>
              <a:buClr>
                <a:schemeClr val="lt1"/>
              </a:buClr>
              <a:buSzPts val="1200"/>
              <a:buChar char="●"/>
            </a:pPr>
            <a:r>
              <a:rPr lang="en-GB" sz="1200">
                <a:solidFill>
                  <a:schemeClr val="lt1"/>
                </a:solidFill>
              </a:rPr>
              <a:t>Client screening and health assessment</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Planning and instructing fitness programs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Deliver 1-on-1 and group fitness programs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Exercise science and nutrition</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Anatomy and physiology</a:t>
            </a:r>
            <a:endParaRPr sz="1200">
              <a:solidFill>
                <a:schemeClr val="lt1"/>
              </a:solidFill>
            </a:endParaRPr>
          </a:p>
        </p:txBody>
      </p:sp>
      <p:sp>
        <p:nvSpPr>
          <p:cNvPr id="447" name="Google Shape;447;p34"/>
          <p:cNvSpPr txBox="1"/>
          <p:nvPr/>
        </p:nvSpPr>
        <p:spPr>
          <a:xfrm>
            <a:off x="4934007" y="238425"/>
            <a:ext cx="39441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EFEFEF"/>
                </a:solidFill>
                <a:latin typeface="Helvetica Neue"/>
                <a:ea typeface="Helvetica Neue"/>
                <a:cs typeface="Helvetica Neue"/>
                <a:sym typeface="Helvetica Neue"/>
              </a:rPr>
              <a:t>SIS30321 Certificate III in Fitness</a:t>
            </a:r>
            <a:endParaRPr b="0" i="0" sz="600" u="none" cap="none" strike="noStrike">
              <a:solidFill>
                <a:srgbClr val="EFEFEF"/>
              </a:solidFill>
              <a:latin typeface="Helvetica Neue"/>
              <a:ea typeface="Helvetica Neue"/>
              <a:cs typeface="Helvetica Neue"/>
              <a:sym typeface="Helvetica Neue"/>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35"/>
          <p:cNvSpPr/>
          <p:nvPr/>
        </p:nvSpPr>
        <p:spPr>
          <a:xfrm>
            <a:off x="0" y="0"/>
            <a:ext cx="5071200" cy="5143500"/>
          </a:xfrm>
          <a:prstGeom prst="rect">
            <a:avLst/>
          </a:prstGeom>
          <a:solidFill>
            <a:srgbClr val="2DAA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id="453" name="Google Shape;453;p35"/>
          <p:cNvPicPr preferRelativeResize="0"/>
          <p:nvPr/>
        </p:nvPicPr>
        <p:blipFill rotWithShape="1">
          <a:blip r:embed="rId3">
            <a:alphaModFix/>
          </a:blip>
          <a:srcRect b="0" l="20353" r="20359" t="0"/>
          <a:stretch/>
        </p:blipFill>
        <p:spPr>
          <a:xfrm>
            <a:off x="4572000" y="0"/>
            <a:ext cx="4572001" cy="5143502"/>
          </a:xfrm>
          <a:prstGeom prst="rect">
            <a:avLst/>
          </a:prstGeom>
          <a:noFill/>
          <a:ln>
            <a:noFill/>
          </a:ln>
        </p:spPr>
      </p:pic>
      <p:sp>
        <p:nvSpPr>
          <p:cNvPr id="454" name="Google Shape;454;p35"/>
          <p:cNvSpPr txBox="1"/>
          <p:nvPr>
            <p:ph type="title"/>
          </p:nvPr>
        </p:nvSpPr>
        <p:spPr>
          <a:xfrm>
            <a:off x="614400" y="1256525"/>
            <a:ext cx="2751900" cy="83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HOW WILL YOU BE ASSESSED?</a:t>
            </a:r>
            <a:endParaRPr b="1" sz="2400">
              <a:solidFill>
                <a:schemeClr val="lt1"/>
              </a:solidFill>
            </a:endParaRPr>
          </a:p>
        </p:txBody>
      </p:sp>
      <p:pic>
        <p:nvPicPr>
          <p:cNvPr id="455" name="Google Shape;455;p35"/>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456" name="Google Shape;456;p35"/>
          <p:cNvSpPr txBox="1"/>
          <p:nvPr/>
        </p:nvSpPr>
        <p:spPr>
          <a:xfrm>
            <a:off x="4934007" y="238425"/>
            <a:ext cx="39441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EFEFEF"/>
                </a:solidFill>
                <a:latin typeface="Helvetica Neue"/>
                <a:ea typeface="Helvetica Neue"/>
                <a:cs typeface="Helvetica Neue"/>
                <a:sym typeface="Helvetica Neue"/>
              </a:rPr>
              <a:t>SIS30321 Certificate III in Fitness</a:t>
            </a:r>
            <a:endParaRPr b="0" i="0" sz="600" u="none" cap="none" strike="noStrike">
              <a:solidFill>
                <a:srgbClr val="EFEFEF"/>
              </a:solidFill>
              <a:latin typeface="Helvetica Neue"/>
              <a:ea typeface="Helvetica Neue"/>
              <a:cs typeface="Helvetica Neue"/>
              <a:sym typeface="Helvetica Neue"/>
            </a:endParaRPr>
          </a:p>
        </p:txBody>
      </p:sp>
      <p:sp>
        <p:nvSpPr>
          <p:cNvPr id="457" name="Google Shape;457;p35"/>
          <p:cNvSpPr txBox="1"/>
          <p:nvPr>
            <p:ph idx="1" type="body"/>
          </p:nvPr>
        </p:nvSpPr>
        <p:spPr>
          <a:xfrm>
            <a:off x="418550" y="2195975"/>
            <a:ext cx="3612600" cy="9042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700"/>
              </a:spcBef>
              <a:spcAft>
                <a:spcPts val="0"/>
              </a:spcAft>
              <a:buClr>
                <a:schemeClr val="lt1"/>
              </a:buClr>
              <a:buSzPts val="1200"/>
              <a:buChar char="●"/>
            </a:pPr>
            <a:r>
              <a:rPr lang="en-GB" sz="1200">
                <a:solidFill>
                  <a:schemeClr val="lt1"/>
                </a:solidFill>
              </a:rPr>
              <a:t>Planning and conducting fitness programs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Completing fitness-related documents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Personal reflections and quizzes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Knowledge and knowledge extension activities </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Case studies</a:t>
            </a:r>
            <a:endParaRPr sz="1200">
              <a:solidFill>
                <a:schemeClr val="lt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36"/>
          <p:cNvSpPr/>
          <p:nvPr/>
        </p:nvSpPr>
        <p:spPr>
          <a:xfrm>
            <a:off x="0" y="-50"/>
            <a:ext cx="3980400" cy="5143500"/>
          </a:xfrm>
          <a:prstGeom prst="rect">
            <a:avLst/>
          </a:prstGeom>
          <a:solidFill>
            <a:srgbClr val="2DAA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id="463" name="Google Shape;463;p36"/>
          <p:cNvPicPr preferRelativeResize="0"/>
          <p:nvPr/>
        </p:nvPicPr>
        <p:blipFill rotWithShape="1">
          <a:blip r:embed="rId3">
            <a:alphaModFix/>
          </a:blip>
          <a:srcRect b="0" l="0" r="0" t="0"/>
          <a:stretch/>
        </p:blipFill>
        <p:spPr>
          <a:xfrm>
            <a:off x="202300" y="4645526"/>
            <a:ext cx="888525" cy="324225"/>
          </a:xfrm>
          <a:prstGeom prst="rect">
            <a:avLst/>
          </a:prstGeom>
          <a:noFill/>
          <a:ln>
            <a:noFill/>
          </a:ln>
        </p:spPr>
      </p:pic>
      <p:sp>
        <p:nvSpPr>
          <p:cNvPr id="464" name="Google Shape;464;p36"/>
          <p:cNvSpPr txBox="1"/>
          <p:nvPr>
            <p:ph type="title"/>
          </p:nvPr>
        </p:nvSpPr>
        <p:spPr>
          <a:xfrm>
            <a:off x="614400" y="2150350"/>
            <a:ext cx="2845800" cy="84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4400"/>
              <a:buNone/>
            </a:pPr>
            <a:r>
              <a:rPr b="1" lang="en-GB" sz="2400">
                <a:solidFill>
                  <a:schemeClr val="lt1"/>
                </a:solidFill>
              </a:rPr>
              <a:t>CAREER PATHWAYS</a:t>
            </a:r>
            <a:endParaRPr b="1" sz="2180">
              <a:solidFill>
                <a:schemeClr val="lt1"/>
              </a:solidFill>
            </a:endParaRPr>
          </a:p>
        </p:txBody>
      </p:sp>
      <p:sp>
        <p:nvSpPr>
          <p:cNvPr id="465" name="Google Shape;465;p36"/>
          <p:cNvSpPr txBox="1"/>
          <p:nvPr/>
        </p:nvSpPr>
        <p:spPr>
          <a:xfrm>
            <a:off x="5758950" y="761775"/>
            <a:ext cx="1434600" cy="609900"/>
          </a:xfrm>
          <a:prstGeom prst="rect">
            <a:avLst/>
          </a:prstGeom>
          <a:solidFill>
            <a:srgbClr val="2DAAE2"/>
          </a:solidFill>
          <a:ln>
            <a:noFill/>
          </a:ln>
        </p:spPr>
        <p:txBody>
          <a:bodyPr anchorCtr="0" anchor="t" bIns="180000" lIns="216000" spcFirstLastPara="1" rIns="216000" wrap="square" tIns="1800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Certificate III in Fitness</a:t>
            </a:r>
            <a:endParaRPr b="1" i="0" sz="800" u="none" cap="none" strike="noStrike">
              <a:solidFill>
                <a:schemeClr val="lt1"/>
              </a:solidFill>
              <a:latin typeface="Helvetica Neue"/>
              <a:ea typeface="Helvetica Neue"/>
              <a:cs typeface="Helvetica Neue"/>
              <a:sym typeface="Helvetica Neue"/>
            </a:endParaRPr>
          </a:p>
        </p:txBody>
      </p:sp>
      <p:sp>
        <p:nvSpPr>
          <p:cNvPr id="466" name="Google Shape;466;p36"/>
          <p:cNvSpPr txBox="1"/>
          <p:nvPr/>
        </p:nvSpPr>
        <p:spPr>
          <a:xfrm>
            <a:off x="4572000" y="1662025"/>
            <a:ext cx="1800000" cy="609900"/>
          </a:xfrm>
          <a:prstGeom prst="rect">
            <a:avLst/>
          </a:prstGeom>
          <a:solidFill>
            <a:srgbClr val="2DAAE2"/>
          </a:solidFill>
          <a:ln>
            <a:noFill/>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Group Exercise Instructor</a:t>
            </a:r>
            <a:endParaRPr b="1" i="0" sz="800" u="none" cap="none" strike="noStrike">
              <a:solidFill>
                <a:schemeClr val="lt1"/>
              </a:solidFill>
              <a:latin typeface="Helvetica Neue"/>
              <a:ea typeface="Helvetica Neue"/>
              <a:cs typeface="Helvetica Neue"/>
              <a:sym typeface="Helvetica Neue"/>
            </a:endParaRPr>
          </a:p>
        </p:txBody>
      </p:sp>
      <p:sp>
        <p:nvSpPr>
          <p:cNvPr id="467" name="Google Shape;467;p36"/>
          <p:cNvSpPr txBox="1"/>
          <p:nvPr/>
        </p:nvSpPr>
        <p:spPr>
          <a:xfrm>
            <a:off x="4572000" y="3153725"/>
            <a:ext cx="1800000" cy="367200"/>
          </a:xfrm>
          <a:prstGeom prst="rect">
            <a:avLst/>
          </a:prstGeom>
          <a:solidFill>
            <a:srgbClr val="2DAAE2">
              <a:alpha val="9803"/>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Exercise Physiologist</a:t>
            </a:r>
            <a:endParaRPr b="1" i="0" sz="800" u="none" cap="none" strike="noStrike">
              <a:solidFill>
                <a:srgbClr val="2DAAE2"/>
              </a:solidFill>
              <a:latin typeface="Helvetica Neue"/>
              <a:ea typeface="Helvetica Neue"/>
              <a:cs typeface="Helvetica Neue"/>
              <a:sym typeface="Helvetica Neue"/>
            </a:endParaRPr>
          </a:p>
        </p:txBody>
      </p:sp>
      <p:sp>
        <p:nvSpPr>
          <p:cNvPr id="468" name="Google Shape;468;p36"/>
          <p:cNvSpPr txBox="1"/>
          <p:nvPr/>
        </p:nvSpPr>
        <p:spPr>
          <a:xfrm>
            <a:off x="4572000" y="3583925"/>
            <a:ext cx="1800000" cy="367200"/>
          </a:xfrm>
          <a:prstGeom prst="rect">
            <a:avLst/>
          </a:prstGeom>
          <a:solidFill>
            <a:srgbClr val="2DAAE2">
              <a:alpha val="9803"/>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Teacher - Physical Education</a:t>
            </a:r>
            <a:endParaRPr b="1" i="0" sz="800" u="none" cap="none" strike="noStrike">
              <a:solidFill>
                <a:srgbClr val="2DAAE2"/>
              </a:solidFill>
              <a:latin typeface="Helvetica Neue"/>
              <a:ea typeface="Helvetica Neue"/>
              <a:cs typeface="Helvetica Neue"/>
              <a:sym typeface="Helvetica Neue"/>
            </a:endParaRPr>
          </a:p>
        </p:txBody>
      </p:sp>
      <p:sp>
        <p:nvSpPr>
          <p:cNvPr id="469" name="Google Shape;469;p36"/>
          <p:cNvSpPr txBox="1"/>
          <p:nvPr/>
        </p:nvSpPr>
        <p:spPr>
          <a:xfrm>
            <a:off x="6579725" y="3154025"/>
            <a:ext cx="1800000" cy="367200"/>
          </a:xfrm>
          <a:prstGeom prst="rect">
            <a:avLst/>
          </a:prstGeom>
          <a:solidFill>
            <a:srgbClr val="2DAAE2">
              <a:alpha val="9803"/>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Personal Trainer</a:t>
            </a:r>
            <a:endParaRPr b="1" i="0" sz="800" u="none" cap="none" strike="noStrike">
              <a:solidFill>
                <a:srgbClr val="2DAAE2"/>
              </a:solidFill>
              <a:latin typeface="Helvetica Neue"/>
              <a:ea typeface="Helvetica Neue"/>
              <a:cs typeface="Helvetica Neue"/>
              <a:sym typeface="Helvetica Neue"/>
            </a:endParaRPr>
          </a:p>
        </p:txBody>
      </p:sp>
      <p:sp>
        <p:nvSpPr>
          <p:cNvPr id="470" name="Google Shape;470;p36"/>
          <p:cNvSpPr txBox="1"/>
          <p:nvPr/>
        </p:nvSpPr>
        <p:spPr>
          <a:xfrm>
            <a:off x="6579725" y="3584225"/>
            <a:ext cx="1800000" cy="367200"/>
          </a:xfrm>
          <a:prstGeom prst="rect">
            <a:avLst/>
          </a:prstGeom>
          <a:solidFill>
            <a:srgbClr val="2DAAE2">
              <a:alpha val="9803"/>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High Performance Coach</a:t>
            </a:r>
            <a:endParaRPr b="1" i="0" sz="800" u="none" cap="none" strike="noStrike">
              <a:solidFill>
                <a:srgbClr val="2DAAE2"/>
              </a:solidFill>
              <a:latin typeface="Helvetica Neue"/>
              <a:ea typeface="Helvetica Neue"/>
              <a:cs typeface="Helvetica Neue"/>
              <a:sym typeface="Helvetica Neue"/>
            </a:endParaRPr>
          </a:p>
        </p:txBody>
      </p:sp>
      <p:cxnSp>
        <p:nvCxnSpPr>
          <p:cNvPr id="471" name="Google Shape;471;p36"/>
          <p:cNvCxnSpPr>
            <a:stCxn id="465" idx="2"/>
            <a:endCxn id="466" idx="0"/>
          </p:cNvCxnSpPr>
          <p:nvPr/>
        </p:nvCxnSpPr>
        <p:spPr>
          <a:xfrm rot="5400000">
            <a:off x="5829000" y="1014825"/>
            <a:ext cx="290400" cy="1004100"/>
          </a:xfrm>
          <a:prstGeom prst="bentConnector3">
            <a:avLst>
              <a:gd fmla="val 49991" name="adj1"/>
            </a:avLst>
          </a:prstGeom>
          <a:noFill/>
          <a:ln cap="flat" cmpd="sng" w="9525">
            <a:solidFill>
              <a:srgbClr val="2DAAE2"/>
            </a:solidFill>
            <a:prstDash val="solid"/>
            <a:round/>
            <a:headEnd len="sm" w="sm" type="none"/>
            <a:tailEnd len="sm" w="sm" type="none"/>
          </a:ln>
        </p:spPr>
      </p:cxnSp>
      <p:cxnSp>
        <p:nvCxnSpPr>
          <p:cNvPr id="472" name="Google Shape;472;p36"/>
          <p:cNvCxnSpPr>
            <a:stCxn id="465" idx="2"/>
            <a:endCxn id="473" idx="0"/>
          </p:cNvCxnSpPr>
          <p:nvPr/>
        </p:nvCxnSpPr>
        <p:spPr>
          <a:xfrm flipH="1" rot="-5400000">
            <a:off x="6832950" y="1014975"/>
            <a:ext cx="290400" cy="1003800"/>
          </a:xfrm>
          <a:prstGeom prst="bentConnector3">
            <a:avLst>
              <a:gd fmla="val 49991" name="adj1"/>
            </a:avLst>
          </a:prstGeom>
          <a:noFill/>
          <a:ln cap="flat" cmpd="sng" w="9525">
            <a:solidFill>
              <a:srgbClr val="2DAAE2"/>
            </a:solidFill>
            <a:prstDash val="solid"/>
            <a:round/>
            <a:headEnd len="sm" w="sm" type="none"/>
            <a:tailEnd len="sm" w="sm" type="none"/>
          </a:ln>
        </p:spPr>
      </p:cxnSp>
      <p:cxnSp>
        <p:nvCxnSpPr>
          <p:cNvPr id="474" name="Google Shape;474;p36"/>
          <p:cNvCxnSpPr>
            <a:stCxn id="475" idx="3"/>
            <a:endCxn id="469" idx="3"/>
          </p:cNvCxnSpPr>
          <p:nvPr/>
        </p:nvCxnSpPr>
        <p:spPr>
          <a:xfrm>
            <a:off x="8380125" y="2663450"/>
            <a:ext cx="600" cy="674100"/>
          </a:xfrm>
          <a:prstGeom prst="bentConnector3">
            <a:avLst>
              <a:gd fmla="val 39687500" name="adj1"/>
            </a:avLst>
          </a:prstGeom>
          <a:noFill/>
          <a:ln cap="flat" cmpd="sng" w="9525">
            <a:solidFill>
              <a:srgbClr val="2DAAE2"/>
            </a:solidFill>
            <a:prstDash val="solid"/>
            <a:round/>
            <a:headEnd len="sm" w="sm" type="none"/>
            <a:tailEnd len="sm" w="sm" type="none"/>
          </a:ln>
        </p:spPr>
      </p:cxnSp>
      <p:cxnSp>
        <p:nvCxnSpPr>
          <p:cNvPr id="476" name="Google Shape;476;p36"/>
          <p:cNvCxnSpPr>
            <a:stCxn id="475" idx="3"/>
            <a:endCxn id="470" idx="3"/>
          </p:cNvCxnSpPr>
          <p:nvPr/>
        </p:nvCxnSpPr>
        <p:spPr>
          <a:xfrm>
            <a:off x="8380125" y="2663450"/>
            <a:ext cx="600" cy="1104300"/>
          </a:xfrm>
          <a:prstGeom prst="bentConnector3">
            <a:avLst>
              <a:gd fmla="val 39687500" name="adj1"/>
            </a:avLst>
          </a:prstGeom>
          <a:noFill/>
          <a:ln cap="flat" cmpd="sng" w="9525">
            <a:solidFill>
              <a:srgbClr val="2DAAE2"/>
            </a:solidFill>
            <a:prstDash val="solid"/>
            <a:round/>
            <a:headEnd len="sm" w="sm" type="none"/>
            <a:tailEnd len="sm" w="sm" type="none"/>
          </a:ln>
        </p:spPr>
      </p:cxnSp>
      <p:cxnSp>
        <p:nvCxnSpPr>
          <p:cNvPr id="477" name="Google Shape;477;p36"/>
          <p:cNvCxnSpPr>
            <a:stCxn id="478" idx="1"/>
            <a:endCxn id="467" idx="1"/>
          </p:cNvCxnSpPr>
          <p:nvPr/>
        </p:nvCxnSpPr>
        <p:spPr>
          <a:xfrm>
            <a:off x="4572400" y="2663150"/>
            <a:ext cx="600" cy="674100"/>
          </a:xfrm>
          <a:prstGeom prst="bentConnector3">
            <a:avLst>
              <a:gd fmla="val -39754167" name="adj1"/>
            </a:avLst>
          </a:prstGeom>
          <a:noFill/>
          <a:ln cap="flat" cmpd="sng" w="9525">
            <a:solidFill>
              <a:srgbClr val="2DAAE2"/>
            </a:solidFill>
            <a:prstDash val="solid"/>
            <a:round/>
            <a:headEnd len="sm" w="sm" type="none"/>
            <a:tailEnd len="sm" w="sm" type="none"/>
          </a:ln>
        </p:spPr>
      </p:cxnSp>
      <p:cxnSp>
        <p:nvCxnSpPr>
          <p:cNvPr id="479" name="Google Shape;479;p36"/>
          <p:cNvCxnSpPr>
            <a:stCxn id="478" idx="1"/>
            <a:endCxn id="468" idx="1"/>
          </p:cNvCxnSpPr>
          <p:nvPr/>
        </p:nvCxnSpPr>
        <p:spPr>
          <a:xfrm>
            <a:off x="4572400" y="2663150"/>
            <a:ext cx="600" cy="1104300"/>
          </a:xfrm>
          <a:prstGeom prst="bentConnector3">
            <a:avLst>
              <a:gd fmla="val -39754167" name="adj1"/>
            </a:avLst>
          </a:prstGeom>
          <a:noFill/>
          <a:ln cap="flat" cmpd="sng" w="9525">
            <a:solidFill>
              <a:srgbClr val="2DAAE2"/>
            </a:solidFill>
            <a:prstDash val="solid"/>
            <a:round/>
            <a:headEnd len="sm" w="sm" type="none"/>
            <a:tailEnd len="sm" w="sm" type="none"/>
          </a:ln>
        </p:spPr>
      </p:cxnSp>
      <p:sp>
        <p:nvSpPr>
          <p:cNvPr id="478" name="Google Shape;478;p36"/>
          <p:cNvSpPr txBox="1"/>
          <p:nvPr/>
        </p:nvSpPr>
        <p:spPr>
          <a:xfrm>
            <a:off x="4572400" y="2358200"/>
            <a:ext cx="1800000" cy="609900"/>
          </a:xfrm>
          <a:prstGeom prst="rect">
            <a:avLst/>
          </a:prstGeom>
          <a:solidFill>
            <a:srgbClr val="2DAAE2">
              <a:alpha val="60000"/>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University Degree</a:t>
            </a:r>
            <a:endParaRPr b="1" i="0" sz="800" u="none" cap="none" strike="noStrike">
              <a:solidFill>
                <a:schemeClr val="lt1"/>
              </a:solidFill>
              <a:latin typeface="Helvetica Neue"/>
              <a:ea typeface="Helvetica Neue"/>
              <a:cs typeface="Helvetica Neue"/>
              <a:sym typeface="Helvetica Neue"/>
            </a:endParaRPr>
          </a:p>
        </p:txBody>
      </p:sp>
      <p:sp>
        <p:nvSpPr>
          <p:cNvPr id="475" name="Google Shape;475;p36"/>
          <p:cNvSpPr txBox="1"/>
          <p:nvPr/>
        </p:nvSpPr>
        <p:spPr>
          <a:xfrm>
            <a:off x="6580125" y="2358500"/>
            <a:ext cx="1800000" cy="609900"/>
          </a:xfrm>
          <a:prstGeom prst="rect">
            <a:avLst/>
          </a:prstGeom>
          <a:solidFill>
            <a:srgbClr val="2DAAE2">
              <a:alpha val="60000"/>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Certificate IV in Fitness or Diploma of Sport</a:t>
            </a:r>
            <a:br>
              <a:rPr b="1" i="0" lang="en-GB" sz="800" u="none" cap="none" strike="noStrike">
                <a:solidFill>
                  <a:schemeClr val="lt1"/>
                </a:solidFill>
                <a:latin typeface="Helvetica Neue"/>
                <a:ea typeface="Helvetica Neue"/>
                <a:cs typeface="Helvetica Neue"/>
                <a:sym typeface="Helvetica Neue"/>
              </a:rPr>
            </a:br>
            <a:r>
              <a:rPr b="0" i="0" lang="en-GB" sz="800" u="none" cap="none" strike="noStrike">
                <a:solidFill>
                  <a:schemeClr val="lt1"/>
                </a:solidFill>
                <a:latin typeface="Helvetica Neue"/>
                <a:ea typeface="Helvetica Neue"/>
                <a:cs typeface="Helvetica Neue"/>
                <a:sym typeface="Helvetica Neue"/>
              </a:rPr>
              <a:t>(These qualifications offered by another RTO)</a:t>
            </a:r>
            <a:endParaRPr b="0" i="0" sz="800" u="none" cap="none" strike="noStrike">
              <a:solidFill>
                <a:schemeClr val="lt1"/>
              </a:solidFill>
              <a:latin typeface="Helvetica Neue"/>
              <a:ea typeface="Helvetica Neue"/>
              <a:cs typeface="Helvetica Neue"/>
              <a:sym typeface="Helvetica Neue"/>
            </a:endParaRPr>
          </a:p>
        </p:txBody>
      </p:sp>
      <p:cxnSp>
        <p:nvCxnSpPr>
          <p:cNvPr id="480" name="Google Shape;480;p36"/>
          <p:cNvCxnSpPr>
            <a:stCxn id="465" idx="2"/>
            <a:endCxn id="478" idx="3"/>
          </p:cNvCxnSpPr>
          <p:nvPr/>
        </p:nvCxnSpPr>
        <p:spPr>
          <a:xfrm rot="5400000">
            <a:off x="5778600" y="1965525"/>
            <a:ext cx="1291500" cy="103800"/>
          </a:xfrm>
          <a:prstGeom prst="bentConnector2">
            <a:avLst/>
          </a:prstGeom>
          <a:noFill/>
          <a:ln cap="flat" cmpd="sng" w="9525">
            <a:solidFill>
              <a:srgbClr val="2DAAE2"/>
            </a:solidFill>
            <a:prstDash val="solid"/>
            <a:round/>
            <a:headEnd len="sm" w="sm" type="none"/>
            <a:tailEnd len="sm" w="sm" type="none"/>
          </a:ln>
        </p:spPr>
      </p:cxnSp>
      <p:cxnSp>
        <p:nvCxnSpPr>
          <p:cNvPr id="481" name="Google Shape;481;p36"/>
          <p:cNvCxnSpPr>
            <a:stCxn id="465" idx="2"/>
            <a:endCxn id="475" idx="1"/>
          </p:cNvCxnSpPr>
          <p:nvPr/>
        </p:nvCxnSpPr>
        <p:spPr>
          <a:xfrm flipH="1" rot="-5400000">
            <a:off x="5882250" y="1965675"/>
            <a:ext cx="1291800" cy="103800"/>
          </a:xfrm>
          <a:prstGeom prst="bentConnector2">
            <a:avLst/>
          </a:prstGeom>
          <a:noFill/>
          <a:ln cap="flat" cmpd="sng" w="9525">
            <a:solidFill>
              <a:srgbClr val="2DAAE2"/>
            </a:solidFill>
            <a:prstDash val="solid"/>
            <a:round/>
            <a:headEnd len="sm" w="sm" type="none"/>
            <a:tailEnd len="sm" w="sm" type="none"/>
          </a:ln>
        </p:spPr>
      </p:cxnSp>
      <p:sp>
        <p:nvSpPr>
          <p:cNvPr id="482" name="Google Shape;482;p36"/>
          <p:cNvSpPr txBox="1"/>
          <p:nvPr/>
        </p:nvSpPr>
        <p:spPr>
          <a:xfrm>
            <a:off x="4572000" y="4014125"/>
            <a:ext cx="1800000" cy="367200"/>
          </a:xfrm>
          <a:prstGeom prst="rect">
            <a:avLst/>
          </a:prstGeom>
          <a:solidFill>
            <a:srgbClr val="2DAAE2">
              <a:alpha val="9803"/>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Sport Scientist</a:t>
            </a:r>
            <a:endParaRPr b="1" i="0" sz="800" u="none" cap="none" strike="noStrike">
              <a:solidFill>
                <a:srgbClr val="2DAAE2"/>
              </a:solidFill>
              <a:latin typeface="Helvetica Neue"/>
              <a:ea typeface="Helvetica Neue"/>
              <a:cs typeface="Helvetica Neue"/>
              <a:sym typeface="Helvetica Neue"/>
            </a:endParaRPr>
          </a:p>
        </p:txBody>
      </p:sp>
      <p:sp>
        <p:nvSpPr>
          <p:cNvPr id="483" name="Google Shape;483;p36"/>
          <p:cNvSpPr txBox="1"/>
          <p:nvPr/>
        </p:nvSpPr>
        <p:spPr>
          <a:xfrm>
            <a:off x="4934007" y="238425"/>
            <a:ext cx="39441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SIS30321 Certificate III in Fitness</a:t>
            </a:r>
            <a:endParaRPr b="0" i="0" sz="600" u="none" cap="none" strike="noStrike">
              <a:solidFill>
                <a:srgbClr val="999999"/>
              </a:solidFill>
              <a:latin typeface="Helvetica Neue"/>
              <a:ea typeface="Helvetica Neue"/>
              <a:cs typeface="Helvetica Neue"/>
              <a:sym typeface="Helvetica Neue"/>
            </a:endParaRPr>
          </a:p>
        </p:txBody>
      </p:sp>
      <p:sp>
        <p:nvSpPr>
          <p:cNvPr id="473" name="Google Shape;473;p36"/>
          <p:cNvSpPr txBox="1"/>
          <p:nvPr/>
        </p:nvSpPr>
        <p:spPr>
          <a:xfrm>
            <a:off x="6580125" y="1662025"/>
            <a:ext cx="1800000" cy="609900"/>
          </a:xfrm>
          <a:prstGeom prst="rect">
            <a:avLst/>
          </a:prstGeom>
          <a:solidFill>
            <a:srgbClr val="2DAAE2"/>
          </a:solidFill>
          <a:ln>
            <a:noFill/>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Gym Fitness Instructor</a:t>
            </a:r>
            <a:endParaRPr b="1" i="0" sz="800" u="none" cap="none" strike="noStrike">
              <a:solidFill>
                <a:schemeClr val="lt1"/>
              </a:solidFill>
              <a:latin typeface="Helvetica Neue"/>
              <a:ea typeface="Helvetica Neue"/>
              <a:cs typeface="Helvetica Neue"/>
              <a:sym typeface="Helvetica Neue"/>
            </a:endParaRPr>
          </a:p>
        </p:txBody>
      </p:sp>
      <p:sp>
        <p:nvSpPr>
          <p:cNvPr id="484" name="Google Shape;484;p36"/>
          <p:cNvSpPr txBox="1"/>
          <p:nvPr/>
        </p:nvSpPr>
        <p:spPr>
          <a:xfrm>
            <a:off x="6580125" y="4014425"/>
            <a:ext cx="1800000" cy="367200"/>
          </a:xfrm>
          <a:prstGeom prst="rect">
            <a:avLst/>
          </a:prstGeom>
          <a:solidFill>
            <a:srgbClr val="2DAAE2">
              <a:alpha val="9803"/>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Sport Development Manager</a:t>
            </a:r>
            <a:endParaRPr b="1" i="0" sz="800" u="none" cap="none" strike="noStrike">
              <a:solidFill>
                <a:srgbClr val="2DAAE2"/>
              </a:solidFill>
              <a:latin typeface="Helvetica Neue"/>
              <a:ea typeface="Helvetica Neue"/>
              <a:cs typeface="Helvetica Neue"/>
              <a:sym typeface="Helvetica Neue"/>
            </a:endParaRPr>
          </a:p>
        </p:txBody>
      </p:sp>
      <p:cxnSp>
        <p:nvCxnSpPr>
          <p:cNvPr id="485" name="Google Shape;485;p36"/>
          <p:cNvCxnSpPr>
            <a:stCxn id="484" idx="3"/>
            <a:endCxn id="475" idx="3"/>
          </p:cNvCxnSpPr>
          <p:nvPr/>
        </p:nvCxnSpPr>
        <p:spPr>
          <a:xfrm flipH="1" rot="10800000">
            <a:off x="8380125" y="2663525"/>
            <a:ext cx="600" cy="1534500"/>
          </a:xfrm>
          <a:prstGeom prst="bentConnector3">
            <a:avLst>
              <a:gd fmla="val 39687500" name="adj1"/>
            </a:avLst>
          </a:prstGeom>
          <a:noFill/>
          <a:ln cap="flat" cmpd="sng" w="9525">
            <a:solidFill>
              <a:srgbClr val="2DAAE2"/>
            </a:solidFill>
            <a:prstDash val="solid"/>
            <a:round/>
            <a:headEnd len="sm" w="sm" type="none"/>
            <a:tailEnd len="sm" w="sm" type="none"/>
          </a:ln>
        </p:spPr>
      </p:cxnSp>
      <p:cxnSp>
        <p:nvCxnSpPr>
          <p:cNvPr id="486" name="Google Shape;486;p36"/>
          <p:cNvCxnSpPr>
            <a:stCxn id="482" idx="1"/>
            <a:endCxn id="478" idx="1"/>
          </p:cNvCxnSpPr>
          <p:nvPr/>
        </p:nvCxnSpPr>
        <p:spPr>
          <a:xfrm flipH="1" rot="10800000">
            <a:off x="4572000" y="2663225"/>
            <a:ext cx="600" cy="1534500"/>
          </a:xfrm>
          <a:prstGeom prst="bentConnector3">
            <a:avLst>
              <a:gd fmla="val -39687500" name="adj1"/>
            </a:avLst>
          </a:prstGeom>
          <a:noFill/>
          <a:ln cap="flat" cmpd="sng" w="9525">
            <a:solidFill>
              <a:srgbClr val="2DAAE2"/>
            </a:solidFill>
            <a:prstDash val="solid"/>
            <a:round/>
            <a:headEnd len="sm" w="sm" type="none"/>
            <a:tailEnd len="sm" w="sm" type="none"/>
          </a:ln>
        </p:spPr>
      </p:cxn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0" name="Shape 490"/>
        <p:cNvGrpSpPr/>
        <p:nvPr/>
      </p:nvGrpSpPr>
      <p:grpSpPr>
        <a:xfrm>
          <a:off x="0" y="0"/>
          <a:ext cx="0" cy="0"/>
          <a:chOff x="0" y="0"/>
          <a:chExt cx="0" cy="0"/>
        </a:xfrm>
      </p:grpSpPr>
      <p:sp>
        <p:nvSpPr>
          <p:cNvPr id="491" name="Google Shape;491;p37"/>
          <p:cNvSpPr txBox="1"/>
          <p:nvPr>
            <p:ph idx="4294967295" type="title"/>
          </p:nvPr>
        </p:nvSpPr>
        <p:spPr>
          <a:xfrm>
            <a:off x="591300" y="1560263"/>
            <a:ext cx="7961400" cy="1798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GB" sz="3600">
                <a:solidFill>
                  <a:schemeClr val="lt1"/>
                </a:solidFill>
              </a:rPr>
              <a:t>SIS30122 Certificate III in Sport, Aquatics and Recreation + SIS20122 Certificate II in Sport and Recreation</a:t>
            </a:r>
            <a:endParaRPr b="1" sz="3600">
              <a:solidFill>
                <a:schemeClr val="lt1"/>
              </a:solidFill>
            </a:endParaRPr>
          </a:p>
        </p:txBody>
      </p:sp>
      <p:pic>
        <p:nvPicPr>
          <p:cNvPr id="492" name="Google Shape;492;p37"/>
          <p:cNvPicPr preferRelativeResize="0"/>
          <p:nvPr/>
        </p:nvPicPr>
        <p:blipFill rotWithShape="1">
          <a:blip r:embed="rId4">
            <a:alphaModFix/>
          </a:blip>
          <a:srcRect b="0" l="0" r="0" t="0"/>
          <a:stretch/>
        </p:blipFill>
        <p:spPr>
          <a:xfrm>
            <a:off x="3777712" y="3992425"/>
            <a:ext cx="1588576" cy="579701"/>
          </a:xfrm>
          <a:prstGeom prst="rect">
            <a:avLst/>
          </a:prstGeom>
          <a:noFill/>
          <a:ln>
            <a:noFill/>
          </a:ln>
        </p:spPr>
      </p:pic>
      <p:sp>
        <p:nvSpPr>
          <p:cNvPr id="493" name="Google Shape;493;p37"/>
          <p:cNvSpPr/>
          <p:nvPr/>
        </p:nvSpPr>
        <p:spPr>
          <a:xfrm>
            <a:off x="2669526" y="709625"/>
            <a:ext cx="3804949" cy="217280"/>
          </a:xfrm>
          <a:prstGeom prst="rect">
            <a:avLst/>
          </a:prstGeom>
        </p:spPr>
        <p:txBody>
          <a:bodyPr>
            <a:prstTxWarp prst="textPlain"/>
          </a:bodyPr>
          <a:lstStyle/>
          <a:p>
            <a:pPr lvl="0" algn="ctr"/>
            <a:r>
              <a:rPr b="1" i="0">
                <a:ln cap="flat" cmpd="sng" w="9525">
                  <a:solidFill>
                    <a:srgbClr val="2DAAE2"/>
                  </a:solidFill>
                  <a:prstDash val="solid"/>
                  <a:round/>
                  <a:headEnd len="sm" w="sm" type="none"/>
                  <a:tailEnd len="sm" w="sm" type="none"/>
                </a:ln>
                <a:noFill/>
                <a:latin typeface="Helvetica Neue"/>
              </a:rPr>
              <a:t>SPORT, FITNESS &amp; RECREATION</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pic>
        <p:nvPicPr>
          <p:cNvPr id="498" name="Google Shape;498;p38"/>
          <p:cNvPicPr preferRelativeResize="0"/>
          <p:nvPr/>
        </p:nvPicPr>
        <p:blipFill rotWithShape="1">
          <a:blip r:embed="rId3">
            <a:alphaModFix/>
          </a:blip>
          <a:srcRect b="0" l="0" r="0" t="0"/>
          <a:stretch/>
        </p:blipFill>
        <p:spPr>
          <a:xfrm>
            <a:off x="0" y="-2487"/>
            <a:ext cx="4572000" cy="5143500"/>
          </a:xfrm>
          <a:prstGeom prst="rect">
            <a:avLst/>
          </a:prstGeom>
          <a:noFill/>
          <a:ln>
            <a:noFill/>
          </a:ln>
        </p:spPr>
      </p:pic>
      <p:pic>
        <p:nvPicPr>
          <p:cNvPr id="499" name="Google Shape;499;p38"/>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500" name="Google Shape;500;p38"/>
          <p:cNvSpPr txBox="1"/>
          <p:nvPr>
            <p:ph idx="1" type="body"/>
          </p:nvPr>
        </p:nvSpPr>
        <p:spPr>
          <a:xfrm>
            <a:off x="317025" y="1513125"/>
            <a:ext cx="4053600" cy="282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GB" sz="1150">
                <a:solidFill>
                  <a:schemeClr val="lt1"/>
                </a:solidFill>
                <a:latin typeface="Helvetica Neue Light"/>
                <a:ea typeface="Helvetica Neue Light"/>
                <a:cs typeface="Helvetica Neue Light"/>
                <a:sym typeface="Helvetica Neue Light"/>
              </a:rPr>
              <a:t>This qualification reflects the multiskilled role of individuals in operational and customer support positions in the sport or community recreation industry.</a:t>
            </a:r>
            <a:endParaRPr sz="115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0"/>
              </a:spcAft>
              <a:buSzPts val="1800"/>
              <a:buNone/>
            </a:pPr>
            <a:r>
              <a:rPr b="1" lang="en-GB" sz="1150">
                <a:solidFill>
                  <a:schemeClr val="lt1"/>
                </a:solidFill>
              </a:rPr>
              <a:t>Students assist with facilitation of sport and recreation programs within their school community including:</a:t>
            </a:r>
            <a:endParaRPr b="1" sz="1150">
              <a:solidFill>
                <a:schemeClr val="lt1"/>
              </a:solidFill>
            </a:endParaRPr>
          </a:p>
          <a:p>
            <a:pPr indent="-301625" lvl="0" marL="457200" rtl="0" algn="l">
              <a:lnSpc>
                <a:spcPct val="115000"/>
              </a:lnSpc>
              <a:spcBef>
                <a:spcPts val="1000"/>
              </a:spcBef>
              <a:spcAft>
                <a:spcPts val="0"/>
              </a:spcAft>
              <a:buClr>
                <a:schemeClr val="lt1"/>
              </a:buClr>
              <a:buSzPts val="1150"/>
              <a:buFont typeface="Helvetica Neue Light"/>
              <a:buChar char="●"/>
            </a:pPr>
            <a:r>
              <a:rPr lang="en-GB" sz="1150">
                <a:solidFill>
                  <a:schemeClr val="lt1"/>
                </a:solidFill>
                <a:latin typeface="Helvetica Neue Light"/>
                <a:ea typeface="Helvetica Neue Light"/>
                <a:cs typeface="Helvetica Neue Light"/>
                <a:sym typeface="Helvetica Neue Light"/>
              </a:rPr>
              <a:t>Officiating games</a:t>
            </a:r>
            <a:endParaRPr sz="1150">
              <a:solidFill>
                <a:schemeClr val="lt1"/>
              </a:solidFill>
              <a:latin typeface="Helvetica Neue Light"/>
              <a:ea typeface="Helvetica Neue Light"/>
              <a:cs typeface="Helvetica Neue Light"/>
              <a:sym typeface="Helvetica Neue Light"/>
            </a:endParaRPr>
          </a:p>
          <a:p>
            <a:pPr indent="-301625" lvl="0" marL="457200" rtl="0" algn="l">
              <a:lnSpc>
                <a:spcPct val="115000"/>
              </a:lnSpc>
              <a:spcBef>
                <a:spcPts val="0"/>
              </a:spcBef>
              <a:spcAft>
                <a:spcPts val="0"/>
              </a:spcAft>
              <a:buClr>
                <a:schemeClr val="lt1"/>
              </a:buClr>
              <a:buSzPts val="1150"/>
              <a:buFont typeface="Helvetica Neue Light"/>
              <a:buChar char="●"/>
            </a:pPr>
            <a:r>
              <a:rPr lang="en-GB" sz="1150">
                <a:solidFill>
                  <a:schemeClr val="lt1"/>
                </a:solidFill>
                <a:latin typeface="Helvetica Neue Light"/>
                <a:ea typeface="Helvetica Neue Light"/>
                <a:cs typeface="Helvetica Neue Light"/>
                <a:sym typeface="Helvetica Neue Light"/>
              </a:rPr>
              <a:t>Conducting coaching sessions</a:t>
            </a:r>
            <a:endParaRPr sz="1150">
              <a:solidFill>
                <a:schemeClr val="lt1"/>
              </a:solidFill>
              <a:latin typeface="Helvetica Neue Light"/>
              <a:ea typeface="Helvetica Neue Light"/>
              <a:cs typeface="Helvetica Neue Light"/>
              <a:sym typeface="Helvetica Neue Light"/>
            </a:endParaRPr>
          </a:p>
          <a:p>
            <a:pPr indent="-301625" lvl="0" marL="457200" rtl="0" algn="l">
              <a:lnSpc>
                <a:spcPct val="115000"/>
              </a:lnSpc>
              <a:spcBef>
                <a:spcPts val="0"/>
              </a:spcBef>
              <a:spcAft>
                <a:spcPts val="0"/>
              </a:spcAft>
              <a:buClr>
                <a:schemeClr val="lt1"/>
              </a:buClr>
              <a:buSzPts val="1150"/>
              <a:buFont typeface="Helvetica Neue Light"/>
              <a:buChar char="●"/>
            </a:pPr>
            <a:r>
              <a:rPr lang="en-GB" sz="1150">
                <a:solidFill>
                  <a:schemeClr val="lt1"/>
                </a:solidFill>
                <a:latin typeface="Helvetica Neue Light"/>
                <a:ea typeface="Helvetica Neue Light"/>
                <a:cs typeface="Helvetica Neue Light"/>
                <a:sym typeface="Helvetica Neue Light"/>
              </a:rPr>
              <a:t>Community sport, fitness and recreation programs</a:t>
            </a:r>
            <a:endParaRPr sz="1150">
              <a:solidFill>
                <a:schemeClr val="lt1"/>
              </a:solidFill>
              <a:latin typeface="Helvetica Neue Light"/>
              <a:ea typeface="Helvetica Neue Light"/>
              <a:cs typeface="Helvetica Neue Light"/>
              <a:sym typeface="Helvetica Neue Light"/>
            </a:endParaRPr>
          </a:p>
          <a:p>
            <a:pPr indent="-301625" lvl="0" marL="457200" rtl="0" algn="l">
              <a:lnSpc>
                <a:spcPct val="115000"/>
              </a:lnSpc>
              <a:spcBef>
                <a:spcPts val="0"/>
              </a:spcBef>
              <a:spcAft>
                <a:spcPts val="0"/>
              </a:spcAft>
              <a:buClr>
                <a:schemeClr val="lt1"/>
              </a:buClr>
              <a:buSzPts val="1150"/>
              <a:buFont typeface="Helvetica Neue Light"/>
              <a:buChar char="●"/>
            </a:pPr>
            <a:r>
              <a:rPr lang="en-GB" sz="1150">
                <a:solidFill>
                  <a:schemeClr val="lt1"/>
                </a:solidFill>
                <a:latin typeface="Helvetica Neue Light"/>
                <a:ea typeface="Helvetica Neue Light"/>
                <a:cs typeface="Helvetica Neue Light"/>
                <a:sym typeface="Helvetica Neue Light"/>
              </a:rPr>
              <a:t>Using digital technologies in sports environments</a:t>
            </a:r>
            <a:endParaRPr sz="115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0"/>
              </a:spcAft>
              <a:buSzPts val="1800"/>
              <a:buNone/>
            </a:pPr>
            <a:r>
              <a:rPr lang="en-GB" sz="1150">
                <a:solidFill>
                  <a:schemeClr val="lt1"/>
                </a:solidFill>
                <a:latin typeface="Helvetica Neue Light"/>
                <a:ea typeface="Helvetica Neue Light"/>
                <a:cs typeface="Helvetica Neue Light"/>
                <a:sym typeface="Helvetica Neue Light"/>
              </a:rPr>
              <a:t>Available with a ‘General’ or ‘Sport Specialty’ Coaching and Officiating outcome - AFL, NRL, Netball, Rugby Union or Choose Your Own Sport!</a:t>
            </a:r>
            <a:endParaRPr sz="115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1000"/>
              </a:spcAft>
              <a:buSzPts val="1800"/>
              <a:buNone/>
            </a:pPr>
            <a:r>
              <a:t/>
            </a:r>
            <a:endParaRPr sz="1050">
              <a:solidFill>
                <a:schemeClr val="lt1"/>
              </a:solidFill>
              <a:latin typeface="Helvetica Neue Light"/>
              <a:ea typeface="Helvetica Neue Light"/>
              <a:cs typeface="Helvetica Neue Light"/>
              <a:sym typeface="Helvetica Neue Light"/>
            </a:endParaRPr>
          </a:p>
        </p:txBody>
      </p:sp>
      <p:sp>
        <p:nvSpPr>
          <p:cNvPr id="501" name="Google Shape;501;p38"/>
          <p:cNvSpPr txBox="1"/>
          <p:nvPr>
            <p:ph type="title"/>
          </p:nvPr>
        </p:nvSpPr>
        <p:spPr>
          <a:xfrm>
            <a:off x="317025" y="595400"/>
            <a:ext cx="4008600" cy="810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1700">
                <a:solidFill>
                  <a:schemeClr val="lt1"/>
                </a:solidFill>
              </a:rPr>
              <a:t>SIS30122 Certificate III in Sport, Aquatics and Recreation + SIS20122 Certificate II in Sport and Recreation</a:t>
            </a:r>
            <a:endParaRPr b="1" sz="1700">
              <a:solidFill>
                <a:schemeClr val="lt1"/>
              </a:solidFill>
            </a:endParaRPr>
          </a:p>
        </p:txBody>
      </p:sp>
      <p:graphicFrame>
        <p:nvGraphicFramePr>
          <p:cNvPr id="502" name="Google Shape;502;p38"/>
          <p:cNvGraphicFramePr/>
          <p:nvPr/>
        </p:nvGraphicFramePr>
        <p:xfrm>
          <a:off x="4889025" y="509736"/>
          <a:ext cx="3000000" cy="3000000"/>
        </p:xfrm>
        <a:graphic>
          <a:graphicData uri="http://schemas.openxmlformats.org/drawingml/2006/table">
            <a:tbl>
              <a:tblPr>
                <a:noFill/>
                <a:tableStyleId>{C0A18A65-ACCE-4C16-BACA-466F1B222D4B}</a:tableStyleId>
              </a:tblPr>
              <a:tblGrid>
                <a:gridCol w="1477600"/>
                <a:gridCol w="2472025"/>
              </a:tblGrid>
              <a:tr h="534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Delivery Format: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2-Year Format</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5925">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Timetable Requirements:</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1-Timetable Line</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43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Units of Competency:</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Standalone Qualification -15 Units</a:t>
                      </a:r>
                      <a:endParaRPr b="1" sz="9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Dual Qualification - Additional </a:t>
                      </a:r>
                      <a:r>
                        <a:rPr b="1" lang="en-GB" sz="900">
                          <a:latin typeface="Helvetica Neue"/>
                          <a:ea typeface="Helvetica Neue"/>
                          <a:cs typeface="Helvetica Neue"/>
                          <a:sym typeface="Helvetica Neue"/>
                        </a:rPr>
                        <a:t>3</a:t>
                      </a:r>
                      <a:r>
                        <a:rPr b="1" lang="en-GB" sz="900" u="none" cap="none" strike="noStrike">
                          <a:latin typeface="Helvetica Neue"/>
                          <a:ea typeface="Helvetica Neue"/>
                          <a:cs typeface="Helvetica Neue"/>
                          <a:sym typeface="Helvetica Neue"/>
                        </a:rPr>
                        <a:t> Units</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404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Suitable Year Level(s):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Year 11 or 12</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92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Study Mode: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900" u="none" cap="none" strike="noStrike">
                          <a:latin typeface="Helvetica Neue"/>
                          <a:ea typeface="Helvetica Neue"/>
                          <a:cs typeface="Helvetica Neue"/>
                          <a:sym typeface="Helvetica Neue"/>
                        </a:rPr>
                        <a:t>Combination of classroom and project-based learning, online learning (self-study) and practical work-related experience</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1025">
                <a:tc>
                  <a:txBody>
                    <a:bodyPr/>
                    <a:lstStyle/>
                    <a:p>
                      <a:pPr indent="0" lvl="0" marL="0" marR="0" rtl="0" algn="l">
                        <a:lnSpc>
                          <a:spcPct val="115000"/>
                        </a:lnSpc>
                        <a:spcBef>
                          <a:spcPts val="0"/>
                        </a:spcBef>
                        <a:spcAft>
                          <a:spcPts val="0"/>
                        </a:spcAft>
                        <a:buClr>
                          <a:srgbClr val="000000"/>
                        </a:buClr>
                        <a:buSzPts val="1500"/>
                        <a:buFont typeface="Arial"/>
                        <a:buNone/>
                      </a:pPr>
                      <a:r>
                        <a:rPr b="1" lang="en-GB" sz="900" u="none" cap="none" strike="noStrike">
                          <a:solidFill>
                            <a:srgbClr val="FFFFFF"/>
                          </a:solidFill>
                          <a:latin typeface="Helvetica Neue"/>
                          <a:ea typeface="Helvetica Neue"/>
                          <a:cs typeface="Helvetica Neue"/>
                          <a:sym typeface="Helvetica Neue"/>
                        </a:rPr>
                        <a:t>Cost </a:t>
                      </a:r>
                      <a:r>
                        <a:rPr lang="en-GB" sz="900" u="none" cap="none" strike="noStrike">
                          <a:solidFill>
                            <a:srgbClr val="FFFFFF"/>
                          </a:solidFill>
                          <a:latin typeface="Helvetica Neue"/>
                          <a:ea typeface="Helvetica Neue"/>
                          <a:cs typeface="Helvetica Neue"/>
                          <a:sym typeface="Helvetica Neue"/>
                        </a:rPr>
                        <a:t>(Fee-For-Service)</a:t>
                      </a:r>
                      <a:r>
                        <a:rPr b="1" lang="en-GB" sz="900" u="none" cap="none" strike="noStrike">
                          <a:solidFill>
                            <a:srgbClr val="FFFFFF"/>
                          </a:solidFill>
                          <a:latin typeface="Helvetica Neue"/>
                          <a:ea typeface="Helvetica Neue"/>
                          <a:cs typeface="Helvetica Neue"/>
                          <a:sym typeface="Helvetica Neue"/>
                        </a:rPr>
                        <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$335.00 </a:t>
                      </a:r>
                      <a:r>
                        <a:rPr lang="en-GB" sz="900" u="none" cap="none" strike="noStrike">
                          <a:latin typeface="Helvetica Neue"/>
                          <a:ea typeface="Helvetica Neue"/>
                          <a:cs typeface="Helvetica Neue"/>
                          <a:sym typeface="Helvetica Neue"/>
                        </a:rPr>
                        <a:t>per person</a:t>
                      </a:r>
                      <a:r>
                        <a:rPr b="1" lang="en-GB" sz="900" u="none" cap="none" strike="noStrike">
                          <a:latin typeface="Helvetica Neue"/>
                          <a:ea typeface="Helvetica Neue"/>
                          <a:cs typeface="Helvetica Neue"/>
                          <a:sym typeface="Helvetica Neue"/>
                        </a:rPr>
                        <a:t> </a:t>
                      </a:r>
                      <a:r>
                        <a:rPr lang="en-GB" sz="900" u="none" cap="none" strike="noStrike">
                          <a:latin typeface="Helvetica Neue"/>
                          <a:ea typeface="Helvetica Neue"/>
                          <a:cs typeface="Helvetica Neue"/>
                          <a:sym typeface="Helvetica Neue"/>
                        </a:rPr>
                        <a:t>(Cert II entry qualification = $265.00 + Cert III Gap Fee = $70.00) </a:t>
                      </a:r>
                      <a:r>
                        <a:rPr b="1" lang="en-GB" sz="900" u="none" cap="none" strike="noStrike">
                          <a:latin typeface="Helvetica Neue"/>
                          <a:ea typeface="Helvetica Neue"/>
                          <a:cs typeface="Helvetica Neue"/>
                          <a:sym typeface="Helvetica Neue"/>
                        </a:rPr>
                        <a:t>(+ First Aid $55.00)</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9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QCE Outcome:</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Maximum 7 QCE Credits.</a:t>
                      </a:r>
                      <a:endParaRPr b="1" sz="9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rPr i="1" lang="en-GB" sz="900" u="none" cap="none" strike="noStrike">
                          <a:latin typeface="Helvetica Neue"/>
                          <a:ea typeface="Helvetica Neue"/>
                          <a:cs typeface="Helvetica Neue"/>
                          <a:sym typeface="Helvetica Neue"/>
                        </a:rPr>
                        <a:t>Completing the Term 7 Add-on as well can result in a maximum 8 QCE Credits</a:t>
                      </a:r>
                      <a:endParaRPr i="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503" name="Google Shape;503;p38"/>
          <p:cNvSpPr txBox="1"/>
          <p:nvPr/>
        </p:nvSpPr>
        <p:spPr>
          <a:xfrm>
            <a:off x="5192781" y="238425"/>
            <a:ext cx="36852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SIS301</a:t>
            </a:r>
            <a:r>
              <a:rPr lang="en-GB" sz="600">
                <a:solidFill>
                  <a:srgbClr val="999999"/>
                </a:solidFill>
                <a:latin typeface="Helvetica Neue"/>
                <a:ea typeface="Helvetica Neue"/>
                <a:cs typeface="Helvetica Neue"/>
                <a:sym typeface="Helvetica Neue"/>
              </a:rPr>
              <a:t>22</a:t>
            </a:r>
            <a:r>
              <a:rPr b="0" i="0" lang="en-GB" sz="600" u="none" cap="none" strike="noStrike">
                <a:solidFill>
                  <a:srgbClr val="999999"/>
                </a:solidFill>
                <a:latin typeface="Helvetica Neue"/>
                <a:ea typeface="Helvetica Neue"/>
                <a:cs typeface="Helvetica Neue"/>
                <a:sym typeface="Helvetica Neue"/>
              </a:rPr>
              <a:t> Certificate III in Sport, Aquatics and Recreation + SIS201</a:t>
            </a:r>
            <a:r>
              <a:rPr lang="en-GB" sz="600">
                <a:solidFill>
                  <a:srgbClr val="999999"/>
                </a:solidFill>
                <a:latin typeface="Helvetica Neue"/>
                <a:ea typeface="Helvetica Neue"/>
                <a:cs typeface="Helvetica Neue"/>
                <a:sym typeface="Helvetica Neue"/>
              </a:rPr>
              <a:t>22</a:t>
            </a:r>
            <a:r>
              <a:rPr b="0" i="0" lang="en-GB" sz="600" u="none" cap="none" strike="noStrike">
                <a:solidFill>
                  <a:srgbClr val="999999"/>
                </a:solidFill>
                <a:latin typeface="Helvetica Neue"/>
                <a:ea typeface="Helvetica Neue"/>
                <a:cs typeface="Helvetica Neue"/>
                <a:sym typeface="Helvetica Neue"/>
              </a:rPr>
              <a:t> Certificate II in Sport and Recreation</a:t>
            </a:r>
            <a:endParaRPr b="0" i="0" sz="600" u="none" cap="none" strike="noStrike">
              <a:solidFill>
                <a:srgbClr val="999999"/>
              </a:solidFill>
              <a:latin typeface="Helvetica Neue"/>
              <a:ea typeface="Helvetica Neue"/>
              <a:cs typeface="Helvetica Neue"/>
              <a:sym typeface="Helvetica Neue"/>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39"/>
          <p:cNvSpPr/>
          <p:nvPr/>
        </p:nvSpPr>
        <p:spPr>
          <a:xfrm>
            <a:off x="4072800" y="0"/>
            <a:ext cx="5071200" cy="5143500"/>
          </a:xfrm>
          <a:prstGeom prst="rect">
            <a:avLst/>
          </a:prstGeom>
          <a:solidFill>
            <a:srgbClr val="2DAA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509" name="Google Shape;509;p39"/>
          <p:cNvSpPr txBox="1"/>
          <p:nvPr/>
        </p:nvSpPr>
        <p:spPr>
          <a:xfrm>
            <a:off x="238475" y="238414"/>
            <a:ext cx="4175400" cy="92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2024 Business &amp; Tourism Course Offerings</a:t>
            </a:r>
            <a:endParaRPr b="0" i="0" sz="600" u="none" cap="none" strike="noStrike">
              <a:solidFill>
                <a:srgbClr val="999999"/>
              </a:solidFill>
              <a:latin typeface="Helvetica Neue"/>
              <a:ea typeface="Helvetica Neue"/>
              <a:cs typeface="Helvetica Neue"/>
              <a:sym typeface="Helvetica Neue"/>
            </a:endParaRPr>
          </a:p>
        </p:txBody>
      </p:sp>
      <p:pic>
        <p:nvPicPr>
          <p:cNvPr id="510" name="Google Shape;510;p39"/>
          <p:cNvPicPr preferRelativeResize="0"/>
          <p:nvPr/>
        </p:nvPicPr>
        <p:blipFill rotWithShape="1">
          <a:blip r:embed="rId3">
            <a:alphaModFix/>
          </a:blip>
          <a:srcRect b="0" l="0" r="0" t="0"/>
          <a:stretch/>
        </p:blipFill>
        <p:spPr>
          <a:xfrm>
            <a:off x="202300" y="4645526"/>
            <a:ext cx="888525" cy="324225"/>
          </a:xfrm>
          <a:prstGeom prst="rect">
            <a:avLst/>
          </a:prstGeom>
          <a:noFill/>
          <a:ln>
            <a:noFill/>
          </a:ln>
        </p:spPr>
      </p:pic>
      <p:sp>
        <p:nvSpPr>
          <p:cNvPr id="511" name="Google Shape;511;p39"/>
          <p:cNvSpPr txBox="1"/>
          <p:nvPr>
            <p:ph idx="1" type="body"/>
          </p:nvPr>
        </p:nvSpPr>
        <p:spPr>
          <a:xfrm>
            <a:off x="4979625" y="1433775"/>
            <a:ext cx="3670500" cy="3062400"/>
          </a:xfrm>
          <a:prstGeom prst="rect">
            <a:avLst/>
          </a:prstGeom>
          <a:noFill/>
          <a:ln>
            <a:noFill/>
          </a:ln>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Clr>
                <a:schemeClr val="lt1"/>
              </a:buClr>
              <a:buSzPts val="1000"/>
              <a:buChar char="●"/>
            </a:pPr>
            <a:r>
              <a:rPr lang="en-GB" sz="1000">
                <a:solidFill>
                  <a:schemeClr val="lt1"/>
                </a:solidFill>
              </a:rPr>
              <a:t>SIS30122 Certificate III in Sport, Aquatics and Recreation (max. 7 QCE Credits). Completing the ‘Term 7 Add-On’ as well can result in a maximum 8 QCE Credits </a:t>
            </a:r>
            <a:endParaRPr sz="1000">
              <a:solidFill>
                <a:schemeClr val="lt1"/>
              </a:solidFill>
            </a:endParaRPr>
          </a:p>
          <a:p>
            <a:pPr indent="-292100" lvl="0" marL="457200" rtl="0" algn="l">
              <a:lnSpc>
                <a:spcPct val="115000"/>
              </a:lnSpc>
              <a:spcBef>
                <a:spcPts val="800"/>
              </a:spcBef>
              <a:spcAft>
                <a:spcPts val="0"/>
              </a:spcAft>
              <a:buClr>
                <a:schemeClr val="lt1"/>
              </a:buClr>
              <a:buSzPts val="1000"/>
              <a:buChar char="●"/>
            </a:pPr>
            <a:r>
              <a:rPr lang="en-GB" sz="1000">
                <a:solidFill>
                  <a:schemeClr val="lt1"/>
                </a:solidFill>
              </a:rPr>
              <a:t>Entry qualification: SIS20122 Certificate II in Sport and Recreation (only in Dual Qualification) </a:t>
            </a:r>
            <a:endParaRPr sz="1000">
              <a:solidFill>
                <a:schemeClr val="lt1"/>
              </a:solidFill>
            </a:endParaRPr>
          </a:p>
          <a:p>
            <a:pPr indent="-292100" lvl="0" marL="457200" rtl="0" algn="l">
              <a:lnSpc>
                <a:spcPct val="115000"/>
              </a:lnSpc>
              <a:spcBef>
                <a:spcPts val="800"/>
              </a:spcBef>
              <a:spcAft>
                <a:spcPts val="0"/>
              </a:spcAft>
              <a:buClr>
                <a:schemeClr val="lt1"/>
              </a:buClr>
              <a:buSzPts val="1000"/>
              <a:buChar char="●"/>
            </a:pPr>
            <a:r>
              <a:rPr lang="en-GB" sz="1000">
                <a:solidFill>
                  <a:schemeClr val="lt1"/>
                </a:solidFill>
              </a:rPr>
              <a:t>The nationally recognised First Aid competency - HLTAID011 Provide First Aid </a:t>
            </a:r>
            <a:endParaRPr sz="1000">
              <a:solidFill>
                <a:schemeClr val="lt1"/>
              </a:solidFill>
            </a:endParaRPr>
          </a:p>
          <a:p>
            <a:pPr indent="-292100" lvl="0" marL="457200" rtl="0" algn="l">
              <a:lnSpc>
                <a:spcPct val="115000"/>
              </a:lnSpc>
              <a:spcBef>
                <a:spcPts val="800"/>
              </a:spcBef>
              <a:spcAft>
                <a:spcPts val="0"/>
              </a:spcAft>
              <a:buClr>
                <a:schemeClr val="lt1"/>
              </a:buClr>
              <a:buSzPts val="1000"/>
              <a:buChar char="●"/>
            </a:pPr>
            <a:r>
              <a:rPr lang="en-GB" sz="1000">
                <a:solidFill>
                  <a:schemeClr val="lt1"/>
                </a:solidFill>
              </a:rPr>
              <a:t>Community Coaching - Essential Skills Course  (non-accredited), issued by Australian Sports Commission</a:t>
            </a:r>
            <a:endParaRPr sz="1000">
              <a:solidFill>
                <a:schemeClr val="lt1"/>
              </a:solidFill>
            </a:endParaRPr>
          </a:p>
          <a:p>
            <a:pPr indent="-292100" lvl="0" marL="457200" rtl="0" algn="l">
              <a:lnSpc>
                <a:spcPct val="115000"/>
              </a:lnSpc>
              <a:spcBef>
                <a:spcPts val="800"/>
              </a:spcBef>
              <a:spcAft>
                <a:spcPts val="0"/>
              </a:spcAft>
              <a:buClr>
                <a:schemeClr val="lt1"/>
              </a:buClr>
              <a:buSzPts val="1000"/>
              <a:buChar char="●"/>
            </a:pPr>
            <a:r>
              <a:rPr lang="en-GB" sz="1000">
                <a:solidFill>
                  <a:schemeClr val="lt1"/>
                </a:solidFill>
              </a:rPr>
              <a:t>A range of career pathway options including Club Level Official and/or Coach</a:t>
            </a:r>
            <a:endParaRPr sz="1000">
              <a:solidFill>
                <a:schemeClr val="lt1"/>
              </a:solidFill>
            </a:endParaRPr>
          </a:p>
          <a:p>
            <a:pPr indent="-292100" lvl="0" marL="457200" rtl="0" algn="l">
              <a:lnSpc>
                <a:spcPct val="115000"/>
              </a:lnSpc>
              <a:spcBef>
                <a:spcPts val="800"/>
              </a:spcBef>
              <a:spcAft>
                <a:spcPts val="800"/>
              </a:spcAft>
              <a:buClr>
                <a:schemeClr val="lt1"/>
              </a:buClr>
              <a:buSzPts val="1000"/>
              <a:buChar char="●"/>
            </a:pPr>
            <a:r>
              <a:rPr lang="en-GB" sz="1000">
                <a:solidFill>
                  <a:schemeClr val="lt1"/>
                </a:solidFill>
              </a:rPr>
              <a:t>Successful completion of the Certificate III in Sport, Aquatics and Recreation may contribute towards a student’s Australian Tertiary Admission Rank (ATAR)</a:t>
            </a:r>
            <a:endParaRPr sz="1000">
              <a:solidFill>
                <a:schemeClr val="lt1"/>
              </a:solidFill>
            </a:endParaRPr>
          </a:p>
        </p:txBody>
      </p:sp>
      <p:sp>
        <p:nvSpPr>
          <p:cNvPr id="512" name="Google Shape;512;p39"/>
          <p:cNvSpPr txBox="1"/>
          <p:nvPr>
            <p:ph type="title"/>
          </p:nvPr>
        </p:nvSpPr>
        <p:spPr>
          <a:xfrm>
            <a:off x="5092125" y="601875"/>
            <a:ext cx="3445500" cy="83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WHAT DO STUDENTS ACHIEVE?</a:t>
            </a:r>
            <a:endParaRPr b="1" sz="2400">
              <a:solidFill>
                <a:schemeClr val="lt1"/>
              </a:solidFill>
            </a:endParaRPr>
          </a:p>
        </p:txBody>
      </p:sp>
      <p:pic>
        <p:nvPicPr>
          <p:cNvPr id="513" name="Google Shape;513;p39"/>
          <p:cNvPicPr preferRelativeResize="0"/>
          <p:nvPr/>
        </p:nvPicPr>
        <p:blipFill rotWithShape="1">
          <a:blip r:embed="rId4">
            <a:alphaModFix/>
          </a:blip>
          <a:srcRect b="0" l="31219" r="9491" t="0"/>
          <a:stretch/>
        </p:blipFill>
        <p:spPr>
          <a:xfrm>
            <a:off x="0" y="-2725"/>
            <a:ext cx="4571996" cy="5143502"/>
          </a:xfrm>
          <a:prstGeom prst="rect">
            <a:avLst/>
          </a:prstGeom>
          <a:noFill/>
          <a:ln>
            <a:noFill/>
          </a:ln>
        </p:spPr>
      </p:pic>
      <p:pic>
        <p:nvPicPr>
          <p:cNvPr id="514" name="Google Shape;514;p39"/>
          <p:cNvPicPr preferRelativeResize="0"/>
          <p:nvPr/>
        </p:nvPicPr>
        <p:blipFill rotWithShape="1">
          <a:blip r:embed="rId5">
            <a:alphaModFix/>
          </a:blip>
          <a:srcRect b="0" l="0" r="0" t="0"/>
          <a:stretch/>
        </p:blipFill>
        <p:spPr>
          <a:xfrm>
            <a:off x="202300" y="4645526"/>
            <a:ext cx="888525" cy="324225"/>
          </a:xfrm>
          <a:prstGeom prst="rect">
            <a:avLst/>
          </a:prstGeom>
          <a:noFill/>
          <a:ln>
            <a:noFill/>
          </a:ln>
        </p:spPr>
      </p:pic>
      <p:sp>
        <p:nvSpPr>
          <p:cNvPr id="515" name="Google Shape;515;p39"/>
          <p:cNvSpPr txBox="1"/>
          <p:nvPr/>
        </p:nvSpPr>
        <p:spPr>
          <a:xfrm>
            <a:off x="4934007" y="238425"/>
            <a:ext cx="3944100" cy="924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Clr>
                <a:schemeClr val="dk1"/>
              </a:buClr>
              <a:buSzPts val="600"/>
              <a:buFont typeface="Arial"/>
              <a:buNone/>
            </a:pPr>
            <a:r>
              <a:rPr lang="en-GB" sz="600">
                <a:solidFill>
                  <a:schemeClr val="lt1"/>
                </a:solidFill>
                <a:latin typeface="Helvetica Neue"/>
                <a:ea typeface="Helvetica Neue"/>
                <a:cs typeface="Helvetica Neue"/>
                <a:sym typeface="Helvetica Neue"/>
              </a:rPr>
              <a:t>SIS30122 Certificate III in Sport, Aquatics and Recreation + SIS20122 Certificate II in Sport and Recreation</a:t>
            </a:r>
            <a:endParaRPr b="0" i="0" sz="600" u="none" cap="none" strike="noStrike">
              <a:solidFill>
                <a:schemeClr val="lt1"/>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4"/>
          <p:cNvSpPr/>
          <p:nvPr/>
        </p:nvSpPr>
        <p:spPr>
          <a:xfrm>
            <a:off x="-25" y="-50"/>
            <a:ext cx="9144000" cy="5143500"/>
          </a:xfrm>
          <a:prstGeom prst="rect">
            <a:avLst/>
          </a:prstGeom>
          <a:gradFill>
            <a:gsLst>
              <a:gs pos="0">
                <a:srgbClr val="11285E"/>
              </a:gs>
              <a:gs pos="31000">
                <a:srgbClr val="11285E"/>
              </a:gs>
              <a:gs pos="77000">
                <a:srgbClr val="1D5D95"/>
              </a:gs>
              <a:gs pos="95000">
                <a:srgbClr val="2992CC"/>
              </a:gs>
              <a:gs pos="100000">
                <a:srgbClr val="2DAAE2"/>
              </a:gs>
            </a:gsLst>
            <a:lin ang="18900044"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4"/>
          <p:cNvSpPr txBox="1"/>
          <p:nvPr>
            <p:ph idx="1" type="body"/>
          </p:nvPr>
        </p:nvSpPr>
        <p:spPr>
          <a:xfrm>
            <a:off x="614400" y="1819525"/>
            <a:ext cx="3250500" cy="1743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1100"/>
              <a:buNone/>
            </a:pPr>
            <a:r>
              <a:rPr lang="en-GB" sz="1200">
                <a:solidFill>
                  <a:srgbClr val="FFFFFF"/>
                </a:solidFill>
                <a:latin typeface="Helvetica Neue Light"/>
                <a:ea typeface="Helvetica Neue Light"/>
                <a:cs typeface="Helvetica Neue Light"/>
                <a:sym typeface="Helvetica Neue Light"/>
              </a:rPr>
              <a:t>Binnacle Training are leaders in VET in schools, enabling teachers with quality programs and support; equipping students with skills to navigate a successful future. We are united in our commitment to ‘raising the bar’ with the following highlights showcasing our impressive record:</a:t>
            </a:r>
            <a:endParaRPr sz="1200">
              <a:solidFill>
                <a:srgbClr val="FFFFFF"/>
              </a:solidFill>
              <a:latin typeface="Helvetica Neue Light"/>
              <a:ea typeface="Helvetica Neue Light"/>
              <a:cs typeface="Helvetica Neue Light"/>
              <a:sym typeface="Helvetica Neue Light"/>
            </a:endParaRPr>
          </a:p>
        </p:txBody>
      </p:sp>
      <p:sp>
        <p:nvSpPr>
          <p:cNvPr id="83" name="Google Shape;83;p4"/>
          <p:cNvSpPr txBox="1"/>
          <p:nvPr>
            <p:ph type="title"/>
          </p:nvPr>
        </p:nvSpPr>
        <p:spPr>
          <a:xfrm>
            <a:off x="614400" y="826925"/>
            <a:ext cx="3250500" cy="84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GB" sz="2180">
                <a:solidFill>
                  <a:schemeClr val="lt1"/>
                </a:solidFill>
              </a:rPr>
              <a:t>WHY STUDY WITH BINNACLE TRAINING? </a:t>
            </a:r>
            <a:endParaRPr b="1" sz="2180">
              <a:solidFill>
                <a:schemeClr val="lt1"/>
              </a:solidFill>
            </a:endParaRPr>
          </a:p>
        </p:txBody>
      </p:sp>
      <p:graphicFrame>
        <p:nvGraphicFramePr>
          <p:cNvPr id="84" name="Google Shape;84;p4"/>
          <p:cNvGraphicFramePr/>
          <p:nvPr/>
        </p:nvGraphicFramePr>
        <p:xfrm>
          <a:off x="4413875" y="563675"/>
          <a:ext cx="3000000" cy="3000000"/>
        </p:xfrm>
        <a:graphic>
          <a:graphicData uri="http://schemas.openxmlformats.org/drawingml/2006/table">
            <a:tbl>
              <a:tblPr>
                <a:noFill/>
                <a:tableStyleId>{C0A18A65-ACCE-4C16-BACA-466F1B222D4B}</a:tableStyleId>
              </a:tblPr>
              <a:tblGrid>
                <a:gridCol w="1934500"/>
                <a:gridCol w="1934500"/>
              </a:tblGrid>
              <a:tr h="822150">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More than 1</a:t>
                      </a:r>
                      <a:r>
                        <a:rPr lang="en-GB" sz="1000">
                          <a:solidFill>
                            <a:schemeClr val="lt1"/>
                          </a:solidFill>
                          <a:latin typeface="Helvetica Neue"/>
                          <a:ea typeface="Helvetica Neue"/>
                          <a:cs typeface="Helvetica Neue"/>
                          <a:sym typeface="Helvetica Neue"/>
                        </a:rPr>
                        <a:t>8</a:t>
                      </a:r>
                      <a:r>
                        <a:rPr lang="en-GB" sz="1000" u="none" cap="none" strike="noStrike">
                          <a:solidFill>
                            <a:schemeClr val="lt1"/>
                          </a:solidFill>
                          <a:latin typeface="Helvetica Neue"/>
                          <a:ea typeface="Helvetica Neue"/>
                          <a:cs typeface="Helvetica Neue"/>
                          <a:sym typeface="Helvetica Neue"/>
                        </a:rPr>
                        <a:t> Years of Experience Delivering VET in Schools</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More than 500 Active Classes State-Wide</a:t>
                      </a:r>
                      <a:endParaRPr sz="1000" u="none" cap="none" strike="sng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r>
              <a:tr h="1016275">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5 x National Recognised Certificate Pathways Offerings - Sport, Fitness, First Aid, Business &amp; Tourism PLUS Short Courses</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15,000 Qualifications Issued Approximately Each Year</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r>
              <a:tr h="725900">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Over 15 Certificate Programs Offered Each Year</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3 Office Locations - Ipswich, Brisbane and Townsville</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r>
              <a:tr h="725900">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Over 250 Binnacle Partner Secondary Schools</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Servicing Secondary Schools across Queensland &amp; ACT</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r>
              <a:tr h="725900">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Over 800 Binnacle Program Deliverers</a:t>
                      </a:r>
                      <a:endParaRPr sz="1000" u="none" cap="none" strike="sng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91% Completion Rate</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r>
            </a:tbl>
          </a:graphicData>
        </a:graphic>
      </p:graphicFrame>
      <p:pic>
        <p:nvPicPr>
          <p:cNvPr id="85" name="Google Shape;85;p4"/>
          <p:cNvPicPr preferRelativeResize="0"/>
          <p:nvPr/>
        </p:nvPicPr>
        <p:blipFill rotWithShape="1">
          <a:blip r:embed="rId3">
            <a:alphaModFix amt="70000"/>
          </a:blip>
          <a:srcRect b="0" l="0" r="0" t="0"/>
          <a:stretch/>
        </p:blipFill>
        <p:spPr>
          <a:xfrm>
            <a:off x="202300" y="4645526"/>
            <a:ext cx="888525" cy="3242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AAE2"/>
        </a:solidFill>
      </p:bgPr>
    </p:bg>
    <p:spTree>
      <p:nvGrpSpPr>
        <p:cNvPr id="519" name="Shape 519"/>
        <p:cNvGrpSpPr/>
        <p:nvPr/>
      </p:nvGrpSpPr>
      <p:grpSpPr>
        <a:xfrm>
          <a:off x="0" y="0"/>
          <a:ext cx="0" cy="0"/>
          <a:chOff x="0" y="0"/>
          <a:chExt cx="0" cy="0"/>
        </a:xfrm>
      </p:grpSpPr>
      <p:sp>
        <p:nvSpPr>
          <p:cNvPr id="520" name="Google Shape;520;p40"/>
          <p:cNvSpPr txBox="1"/>
          <p:nvPr>
            <p:ph type="title"/>
          </p:nvPr>
        </p:nvSpPr>
        <p:spPr>
          <a:xfrm>
            <a:off x="238475" y="2569537"/>
            <a:ext cx="1668600" cy="1265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lang="en-GB" sz="1100">
                <a:solidFill>
                  <a:schemeClr val="lt1"/>
                </a:solidFill>
              </a:rPr>
              <a:t>SIS30122 Certificate III in Sport, Aquatics and Recreation + SIS20122 Certificate II in Sport and Recreation</a:t>
            </a:r>
            <a:endParaRPr sz="1100">
              <a:solidFill>
                <a:schemeClr val="lt1"/>
              </a:solidFill>
            </a:endParaRPr>
          </a:p>
        </p:txBody>
      </p:sp>
      <p:pic>
        <p:nvPicPr>
          <p:cNvPr id="521" name="Google Shape;521;p40"/>
          <p:cNvPicPr preferRelativeResize="0"/>
          <p:nvPr/>
        </p:nvPicPr>
        <p:blipFill rotWithShape="1">
          <a:blip r:embed="rId3">
            <a:alphaModFix amt="70000"/>
          </a:blip>
          <a:srcRect b="0" l="0" r="0" t="0"/>
          <a:stretch/>
        </p:blipFill>
        <p:spPr>
          <a:xfrm>
            <a:off x="202300" y="4645526"/>
            <a:ext cx="888525" cy="324225"/>
          </a:xfrm>
          <a:prstGeom prst="rect">
            <a:avLst/>
          </a:prstGeom>
          <a:noFill/>
          <a:ln>
            <a:noFill/>
          </a:ln>
        </p:spPr>
      </p:pic>
      <p:sp>
        <p:nvSpPr>
          <p:cNvPr id="522" name="Google Shape;522;p40"/>
          <p:cNvSpPr txBox="1"/>
          <p:nvPr/>
        </p:nvSpPr>
        <p:spPr>
          <a:xfrm>
            <a:off x="5188175" y="238425"/>
            <a:ext cx="36897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EFEFEF"/>
                </a:solidFill>
                <a:latin typeface="Helvetica Neue"/>
                <a:ea typeface="Helvetica Neue"/>
                <a:cs typeface="Helvetica Neue"/>
                <a:sym typeface="Helvetica Neue"/>
              </a:rPr>
              <a:t>SIS301</a:t>
            </a:r>
            <a:r>
              <a:rPr lang="en-GB" sz="600">
                <a:solidFill>
                  <a:srgbClr val="EFEFEF"/>
                </a:solidFill>
                <a:latin typeface="Helvetica Neue"/>
                <a:ea typeface="Helvetica Neue"/>
                <a:cs typeface="Helvetica Neue"/>
                <a:sym typeface="Helvetica Neue"/>
              </a:rPr>
              <a:t>22</a:t>
            </a:r>
            <a:r>
              <a:rPr b="0" i="0" lang="en-GB" sz="600" u="none" cap="none" strike="noStrike">
                <a:solidFill>
                  <a:srgbClr val="EFEFEF"/>
                </a:solidFill>
                <a:latin typeface="Helvetica Neue"/>
                <a:ea typeface="Helvetica Neue"/>
                <a:cs typeface="Helvetica Neue"/>
                <a:sym typeface="Helvetica Neue"/>
              </a:rPr>
              <a:t> Certificate III in Sport, Aquatics and Recreation + SIS201</a:t>
            </a:r>
            <a:r>
              <a:rPr lang="en-GB" sz="600">
                <a:solidFill>
                  <a:srgbClr val="EFEFEF"/>
                </a:solidFill>
                <a:latin typeface="Helvetica Neue"/>
                <a:ea typeface="Helvetica Neue"/>
                <a:cs typeface="Helvetica Neue"/>
                <a:sym typeface="Helvetica Neue"/>
              </a:rPr>
              <a:t>22</a:t>
            </a:r>
            <a:r>
              <a:rPr b="0" i="0" lang="en-GB" sz="600" u="none" cap="none" strike="noStrike">
                <a:solidFill>
                  <a:srgbClr val="EFEFEF"/>
                </a:solidFill>
                <a:latin typeface="Helvetica Neue"/>
                <a:ea typeface="Helvetica Neue"/>
                <a:cs typeface="Helvetica Neue"/>
                <a:sym typeface="Helvetica Neue"/>
              </a:rPr>
              <a:t> Certificate II in Sport and Recreation</a:t>
            </a:r>
            <a:endParaRPr b="0" i="0" sz="600" u="none" cap="none" strike="noStrike">
              <a:solidFill>
                <a:srgbClr val="EFEFEF"/>
              </a:solidFill>
              <a:latin typeface="Helvetica Neue"/>
              <a:ea typeface="Helvetica Neue"/>
              <a:cs typeface="Helvetica Neue"/>
              <a:sym typeface="Helvetica Neue"/>
            </a:endParaRPr>
          </a:p>
        </p:txBody>
      </p:sp>
      <p:sp>
        <p:nvSpPr>
          <p:cNvPr id="523" name="Google Shape;523;p40"/>
          <p:cNvSpPr txBox="1"/>
          <p:nvPr/>
        </p:nvSpPr>
        <p:spPr>
          <a:xfrm>
            <a:off x="223000" y="1754975"/>
            <a:ext cx="1799700" cy="855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80"/>
              <a:buFont typeface="Arial"/>
              <a:buNone/>
            </a:pPr>
            <a:r>
              <a:rPr b="1" i="0" lang="en-GB" sz="2180" u="none" cap="none" strike="noStrike">
                <a:solidFill>
                  <a:schemeClr val="lt1"/>
                </a:solidFill>
                <a:latin typeface="Helvetica Neue"/>
                <a:ea typeface="Helvetica Neue"/>
                <a:cs typeface="Helvetica Neue"/>
                <a:sym typeface="Helvetica Neue"/>
              </a:rPr>
              <a:t>COURSE SCHEDULE</a:t>
            </a:r>
            <a:endParaRPr b="1" i="0" sz="2180" u="none" cap="none" strike="noStrike">
              <a:solidFill>
                <a:schemeClr val="lt1"/>
              </a:solidFill>
              <a:latin typeface="Helvetica Neue"/>
              <a:ea typeface="Helvetica Neue"/>
              <a:cs typeface="Helvetica Neue"/>
              <a:sym typeface="Helvetica Neue"/>
            </a:endParaRPr>
          </a:p>
        </p:txBody>
      </p:sp>
      <p:graphicFrame>
        <p:nvGraphicFramePr>
          <p:cNvPr id="524" name="Google Shape;524;p40"/>
          <p:cNvGraphicFramePr/>
          <p:nvPr/>
        </p:nvGraphicFramePr>
        <p:xfrm>
          <a:off x="5381450" y="632825"/>
          <a:ext cx="3000000" cy="3000000"/>
        </p:xfrm>
        <a:graphic>
          <a:graphicData uri="http://schemas.openxmlformats.org/drawingml/2006/table">
            <a:tbl>
              <a:tblPr>
                <a:noFill/>
                <a:tableStyleId>{C0A18A65-ACCE-4C16-BACA-466F1B222D4B}</a:tableStyleId>
              </a:tblPr>
              <a:tblGrid>
                <a:gridCol w="613250"/>
                <a:gridCol w="2452425"/>
              </a:tblGrid>
              <a:tr h="1931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4</a:t>
                      </a:r>
                      <a:endParaRPr b="1" sz="700" u="none" cap="none" strike="noStrike">
                        <a:solidFill>
                          <a:srgbClr val="2DAAE2"/>
                        </a:solidFill>
                        <a:latin typeface="Helvetica Neue"/>
                        <a:ea typeface="Helvetica Neue"/>
                        <a:cs typeface="Helvetica Neue"/>
                        <a:sym typeface="Helvetica Neue"/>
                      </a:endParaRPr>
                    </a:p>
                  </a:txBody>
                  <a:tcPr marT="36000" marB="36000" marR="54000" marL="54000" anchor="ctr">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Anatomy and Physiology - The </a:t>
                      </a:r>
                      <a:r>
                        <a:rPr lang="en-GB" sz="700">
                          <a:solidFill>
                            <a:srgbClr val="434343"/>
                          </a:solidFill>
                          <a:latin typeface="Helvetica Neue"/>
                          <a:ea typeface="Helvetica Neue"/>
                          <a:cs typeface="Helvetica Neue"/>
                          <a:sym typeface="Helvetica Neue"/>
                        </a:rPr>
                        <a:t>Musculoskeletal</a:t>
                      </a:r>
                      <a:r>
                        <a:rPr lang="en-GB" sz="700">
                          <a:solidFill>
                            <a:srgbClr val="434343"/>
                          </a:solidFill>
                          <a:latin typeface="Helvetica Neue"/>
                          <a:ea typeface="Helvetica Neue"/>
                          <a:cs typeface="Helvetica Neue"/>
                          <a:sym typeface="Helvetica Neue"/>
                        </a:rPr>
                        <a:t> System</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First Aid Course: HLTAID011 </a:t>
                      </a:r>
                      <a:r>
                        <a:rPr lang="en-GB" sz="700" u="none" cap="none" strike="noStrike">
                          <a:solidFill>
                            <a:srgbClr val="434343"/>
                          </a:solidFill>
                          <a:latin typeface="Helvetica Neue"/>
                          <a:ea typeface="Helvetica Neue"/>
                          <a:cs typeface="Helvetica Neue"/>
                          <a:sym typeface="Helvetica Neue"/>
                        </a:rPr>
                        <a:t>Provide First Aid</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803"/>
                      </a:srgbClr>
                    </a:solidFill>
                  </a:tcPr>
                </a:tc>
              </a:tr>
              <a:tr h="207575">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Recreational Group Exercise Program</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803"/>
                      </a:srgbClr>
                    </a:solidFill>
                  </a:tcPr>
                </a:tc>
              </a:tr>
            </a:tbl>
          </a:graphicData>
        </a:graphic>
      </p:graphicFrame>
      <p:graphicFrame>
        <p:nvGraphicFramePr>
          <p:cNvPr id="525" name="Google Shape;525;p40"/>
          <p:cNvGraphicFramePr/>
          <p:nvPr/>
        </p:nvGraphicFramePr>
        <p:xfrm>
          <a:off x="5381450" y="1590550"/>
          <a:ext cx="3000000" cy="3000000"/>
        </p:xfrm>
        <a:graphic>
          <a:graphicData uri="http://schemas.openxmlformats.org/drawingml/2006/table">
            <a:tbl>
              <a:tblPr>
                <a:noFill/>
                <a:tableStyleId>{C0A18A65-ACCE-4C16-BACA-466F1B222D4B}</a:tableStyleId>
              </a:tblPr>
              <a:tblGrid>
                <a:gridCol w="613250"/>
                <a:gridCol w="2452425"/>
              </a:tblGrid>
              <a:tr h="1931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5</a:t>
                      </a:r>
                      <a:endParaRPr b="1" sz="700" u="none" cap="none" strike="noStrike">
                        <a:solidFill>
                          <a:srgbClr val="2DAAE2"/>
                        </a:solidFill>
                        <a:latin typeface="Helvetica Neue"/>
                        <a:ea typeface="Helvetica Neue"/>
                        <a:cs typeface="Helvetica Neue"/>
                        <a:sym typeface="Helvetica Neue"/>
                      </a:endParaRPr>
                    </a:p>
                  </a:txBody>
                  <a:tcPr marT="36000" marB="36000" marR="54000" marL="54000" anchor="ctr">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Plan and Conduct Sports Programs</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Apply Knowledge of Officiating Practices</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803"/>
                      </a:srgbClr>
                    </a:solidFill>
                  </a:tcPr>
                </a:tc>
              </a:tr>
              <a:tr h="207575">
                <a:tc vMerge="1"/>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Group Sports Program (Teacher Facilitated)</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Use and Maintain Business Technology (Additional Project)</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Community Officiating General Principles (Online Course)</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803"/>
                      </a:srgbClr>
                    </a:solidFill>
                  </a:tcPr>
                </a:tc>
              </a:tr>
            </a:tbl>
          </a:graphicData>
        </a:graphic>
      </p:graphicFrame>
      <p:graphicFrame>
        <p:nvGraphicFramePr>
          <p:cNvPr id="526" name="Google Shape;526;p40"/>
          <p:cNvGraphicFramePr/>
          <p:nvPr/>
        </p:nvGraphicFramePr>
        <p:xfrm>
          <a:off x="5381450" y="2868301"/>
          <a:ext cx="3000000" cy="3000000"/>
        </p:xfrm>
        <a:graphic>
          <a:graphicData uri="http://schemas.openxmlformats.org/drawingml/2006/table">
            <a:tbl>
              <a:tblPr>
                <a:noFill/>
                <a:tableStyleId>{C0A18A65-ACCE-4C16-BACA-466F1B222D4B}</a:tableStyleId>
              </a:tblPr>
              <a:tblGrid>
                <a:gridCol w="613250"/>
                <a:gridCol w="2452425"/>
              </a:tblGrid>
              <a:tr h="1931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6</a:t>
                      </a:r>
                      <a:endParaRPr b="1" sz="700" u="none" cap="none" strike="noStrike">
                        <a:solidFill>
                          <a:srgbClr val="2DAAE2"/>
                        </a:solidFill>
                        <a:latin typeface="Helvetica Neue"/>
                        <a:ea typeface="Helvetica Neue"/>
                        <a:cs typeface="Helvetica Neue"/>
                        <a:sym typeface="Helvetica Neue"/>
                      </a:endParaRPr>
                    </a:p>
                  </a:txBody>
                  <a:tcPr marT="36000" marB="36000" marR="54000" marL="54000" anchor="ctr">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Plan and Deliver a Sports Competition</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Community SFR Program</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803"/>
                      </a:srgbClr>
                    </a:solidFill>
                  </a:tcPr>
                </a:tc>
              </a:tr>
              <a:tr h="207575">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Community SFR Program #2: Plan and Conduct Community SFR Sessions for Participants</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Round Robin Tournament</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803"/>
                      </a:srgbClr>
                    </a:solidFill>
                  </a:tcPr>
                </a:tc>
              </a:tr>
            </a:tbl>
          </a:graphicData>
        </a:graphic>
      </p:graphicFrame>
      <p:graphicFrame>
        <p:nvGraphicFramePr>
          <p:cNvPr id="527" name="Google Shape;527;p40"/>
          <p:cNvGraphicFramePr/>
          <p:nvPr/>
        </p:nvGraphicFramePr>
        <p:xfrm>
          <a:off x="5381450" y="4011963"/>
          <a:ext cx="3000000" cy="3000000"/>
        </p:xfrm>
        <a:graphic>
          <a:graphicData uri="http://schemas.openxmlformats.org/drawingml/2006/table">
            <a:tbl>
              <a:tblPr>
                <a:noFill/>
                <a:tableStyleId>{C0A18A65-ACCE-4C16-BACA-466F1B222D4B}</a:tableStyleId>
              </a:tblPr>
              <a:tblGrid>
                <a:gridCol w="613250"/>
                <a:gridCol w="2452425"/>
              </a:tblGrid>
              <a:tr h="1931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7</a:t>
                      </a:r>
                      <a:endParaRPr b="1" sz="700" u="none" cap="none" strike="noStrike">
                        <a:solidFill>
                          <a:srgbClr val="2DAAE2"/>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700"/>
                        <a:buFont typeface="Arial"/>
                        <a:buNone/>
                      </a:pPr>
                      <a:r>
                        <a:t/>
                      </a:r>
                      <a:endParaRPr b="1" sz="700" u="none" cap="none" strike="noStrike">
                        <a:solidFill>
                          <a:srgbClr val="2DAAE2"/>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 </a:t>
                      </a:r>
                      <a:r>
                        <a:rPr lang="en-GB" sz="600" u="none" cap="none" strike="noStrike">
                          <a:solidFill>
                            <a:srgbClr val="2DAAE2"/>
                          </a:solidFill>
                          <a:latin typeface="Helvetica Neue"/>
                          <a:ea typeface="Helvetica Neue"/>
                          <a:cs typeface="Helvetica Neue"/>
                          <a:sym typeface="Helvetica Neue"/>
                        </a:rPr>
                        <a:t>ADD-ON:</a:t>
                      </a:r>
                      <a:br>
                        <a:rPr lang="en-GB" sz="600" u="none" cap="none" strike="noStrike">
                          <a:solidFill>
                            <a:srgbClr val="2DAAE2"/>
                          </a:solidFill>
                          <a:latin typeface="Helvetica Neue"/>
                          <a:ea typeface="Helvetica Neue"/>
                          <a:cs typeface="Helvetica Neue"/>
                          <a:sym typeface="Helvetica Neue"/>
                        </a:rPr>
                      </a:br>
                      <a:r>
                        <a:rPr lang="en-GB" sz="600">
                          <a:solidFill>
                            <a:srgbClr val="2DAAE2"/>
                          </a:solidFill>
                          <a:latin typeface="Helvetica Neue"/>
                          <a:ea typeface="Helvetica Neue"/>
                          <a:cs typeface="Helvetica Neue"/>
                          <a:sym typeface="Helvetica Neue"/>
                        </a:rPr>
                        <a:t>2</a:t>
                      </a:r>
                      <a:r>
                        <a:rPr lang="en-GB" sz="600" u="none" cap="none" strike="noStrike">
                          <a:solidFill>
                            <a:srgbClr val="2DAAE2"/>
                          </a:solidFill>
                          <a:latin typeface="Helvetica Neue"/>
                          <a:ea typeface="Helvetica Neue"/>
                          <a:cs typeface="Helvetica Neue"/>
                          <a:sym typeface="Helvetica Neue"/>
                        </a:rPr>
                        <a:t> x Units of Competency</a:t>
                      </a:r>
                      <a:endParaRPr sz="600" u="none" cap="none" strike="noStrike">
                        <a:solidFill>
                          <a:srgbClr val="2DAAE2"/>
                        </a:solidFill>
                        <a:latin typeface="Helvetica Neue"/>
                        <a:ea typeface="Helvetica Neue"/>
                        <a:cs typeface="Helvetica Neue"/>
                        <a:sym typeface="Helvetica Neue"/>
                      </a:endParaRPr>
                    </a:p>
                  </a:txBody>
                  <a:tcPr marT="36000" marB="36000" marR="0" marL="0" anchor="ctr">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Sport-Specific Coaching Sessions</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Personal Development</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Workplace Performance</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803"/>
                      </a:srgbClr>
                    </a:solidFill>
                  </a:tcPr>
                </a:tc>
              </a:tr>
              <a:tr h="207575">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Sport-Specific Coaching Program</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803"/>
                      </a:srgbClr>
                    </a:solidFill>
                  </a:tcPr>
                </a:tc>
              </a:tr>
            </a:tbl>
          </a:graphicData>
        </a:graphic>
      </p:graphicFrame>
      <p:graphicFrame>
        <p:nvGraphicFramePr>
          <p:cNvPr id="528" name="Google Shape;528;p40"/>
          <p:cNvGraphicFramePr/>
          <p:nvPr/>
        </p:nvGraphicFramePr>
        <p:xfrm>
          <a:off x="2095763" y="2032710"/>
          <a:ext cx="3000000" cy="3000000"/>
        </p:xfrm>
        <a:graphic>
          <a:graphicData uri="http://schemas.openxmlformats.org/drawingml/2006/table">
            <a:tbl>
              <a:tblPr>
                <a:noFill/>
                <a:tableStyleId>{C0A18A65-ACCE-4C16-BACA-466F1B222D4B}</a:tableStyleId>
              </a:tblPr>
              <a:tblGrid>
                <a:gridCol w="736250"/>
                <a:gridCol w="2297000"/>
              </a:tblGrid>
              <a:tr h="1931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2</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Introduction to Community Programs</a:t>
                      </a:r>
                      <a:endParaRPr sz="700">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Introduction to Conditioning Programs</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800"/>
                      </a:srgbClr>
                    </a:solidFill>
                  </a:tcPr>
                </a:tc>
              </a:tr>
              <a:tr h="207575">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C</a:t>
                      </a:r>
                      <a:r>
                        <a:rPr lang="en-GB" sz="700" u="none" cap="none" strike="noStrike">
                          <a:solidFill>
                            <a:srgbClr val="434343"/>
                          </a:solidFill>
                          <a:latin typeface="Helvetica Neue"/>
                          <a:ea typeface="Helvetica Neue"/>
                          <a:cs typeface="Helvetica Neue"/>
                          <a:sym typeface="Helvetica Neue"/>
                        </a:rPr>
                        <a:t>ommunity SFR Program: Assist with Delivering Community SFR Sessions</a:t>
                      </a:r>
                      <a:endParaRPr sz="700">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Conditioning program: Participate in Conditioning Sessions</a:t>
                      </a:r>
                      <a:endParaRPr sz="700">
                        <a:solidFill>
                          <a:srgbClr val="434343"/>
                        </a:solidFill>
                        <a:latin typeface="Helvetica Neue"/>
                        <a:ea typeface="Helvetica Neue"/>
                        <a:cs typeface="Helvetica Neue"/>
                        <a:sym typeface="Helvetica Neue"/>
                      </a:endParaRPr>
                    </a:p>
                  </a:txBody>
                  <a:tcPr marT="36000" marB="36000" marR="91425" marL="91425" anchor="ctr">
                    <a:solidFill>
                      <a:srgbClr val="FFFFFF">
                        <a:alpha val="69800"/>
                      </a:srgbClr>
                    </a:solidFill>
                  </a:tcPr>
                </a:tc>
              </a:tr>
            </a:tbl>
          </a:graphicData>
        </a:graphic>
      </p:graphicFrame>
      <p:graphicFrame>
        <p:nvGraphicFramePr>
          <p:cNvPr id="529" name="Google Shape;529;p40"/>
          <p:cNvGraphicFramePr/>
          <p:nvPr/>
        </p:nvGraphicFramePr>
        <p:xfrm>
          <a:off x="2095775" y="3325925"/>
          <a:ext cx="3000000" cy="3000000"/>
        </p:xfrm>
        <a:graphic>
          <a:graphicData uri="http://schemas.openxmlformats.org/drawingml/2006/table">
            <a:tbl>
              <a:tblPr>
                <a:noFill/>
                <a:tableStyleId>{C0A18A65-ACCE-4C16-BACA-466F1B222D4B}</a:tableStyleId>
              </a:tblPr>
              <a:tblGrid>
                <a:gridCol w="740950"/>
                <a:gridCol w="2292300"/>
              </a:tblGrid>
              <a:tr h="1931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3</a:t>
                      </a:r>
                      <a:endParaRPr b="1" sz="700" u="none" cap="none" strike="noStrike">
                        <a:solidFill>
                          <a:srgbClr val="2DAAE2"/>
                        </a:solidFill>
                        <a:latin typeface="Helvetica Neue"/>
                        <a:ea typeface="Helvetica Neue"/>
                        <a:cs typeface="Helvetica Neue"/>
                        <a:sym typeface="Helvetica Neue"/>
                      </a:endParaRPr>
                    </a:p>
                  </a:txBody>
                  <a:tcPr marT="36000" marB="36000" marR="54000" marL="54000" anchor="ctr">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Working in t</a:t>
                      </a:r>
                      <a:r>
                        <a:rPr lang="en-GB" sz="700" u="none" cap="none" strike="noStrike">
                          <a:solidFill>
                            <a:srgbClr val="434343"/>
                          </a:solidFill>
                          <a:latin typeface="Helvetica Neue"/>
                          <a:ea typeface="Helvetica Neue"/>
                          <a:cs typeface="Helvetica Neue"/>
                          <a:sym typeface="Helvetica Neue"/>
                        </a:rPr>
                        <a:t>he SFR Industry</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Providing Quality Service in the SFR Industry</a:t>
                      </a:r>
                      <a:endParaRPr sz="700">
                        <a:solidFill>
                          <a:srgbClr val="434343"/>
                        </a:solidFill>
                        <a:latin typeface="Helvetica Neue"/>
                        <a:ea typeface="Helvetica Neue"/>
                        <a:cs typeface="Helvetica Neue"/>
                        <a:sym typeface="Helvetica Neue"/>
                      </a:endParaRPr>
                    </a:p>
                  </a:txBody>
                  <a:tcPr marT="36000" marB="36000" marR="91425" marL="91425" anchor="ctr">
                    <a:solidFill>
                      <a:srgbClr val="FFFFFF">
                        <a:alpha val="69800"/>
                      </a:srgbClr>
                    </a:solidFill>
                  </a:tcPr>
                </a:tc>
              </a:tr>
              <a:tr h="207575">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Group Conditioning Program: Plan and Deliver Group Conditioning Sessions</a:t>
                      </a:r>
                      <a:endParaRPr sz="700">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One-on-one Cardio Program: Plan and Deliver a Cardio Program</a:t>
                      </a:r>
                      <a:endParaRPr sz="700">
                        <a:solidFill>
                          <a:srgbClr val="434343"/>
                        </a:solidFill>
                        <a:latin typeface="Helvetica Neue"/>
                        <a:ea typeface="Helvetica Neue"/>
                        <a:cs typeface="Helvetica Neue"/>
                        <a:sym typeface="Helvetica Neue"/>
                      </a:endParaRPr>
                    </a:p>
                  </a:txBody>
                  <a:tcPr marT="36000" marB="36000" marR="91425" marL="91425" anchor="ctr">
                    <a:solidFill>
                      <a:srgbClr val="FFFFFF">
                        <a:alpha val="69800"/>
                      </a:srgbClr>
                    </a:solidFill>
                  </a:tcPr>
                </a:tc>
              </a:tr>
            </a:tbl>
          </a:graphicData>
        </a:graphic>
      </p:graphicFrame>
      <p:graphicFrame>
        <p:nvGraphicFramePr>
          <p:cNvPr id="530" name="Google Shape;530;p40"/>
          <p:cNvGraphicFramePr/>
          <p:nvPr/>
        </p:nvGraphicFramePr>
        <p:xfrm>
          <a:off x="2074550" y="632819"/>
          <a:ext cx="3000000" cy="3000000"/>
        </p:xfrm>
        <a:graphic>
          <a:graphicData uri="http://schemas.openxmlformats.org/drawingml/2006/table">
            <a:tbl>
              <a:tblPr>
                <a:noFill/>
                <a:tableStyleId>{C0A18A65-ACCE-4C16-BACA-466F1B222D4B}</a:tableStyleId>
              </a:tblPr>
              <a:tblGrid>
                <a:gridCol w="740950"/>
                <a:gridCol w="2292300"/>
              </a:tblGrid>
              <a:tr h="193125">
                <a:tc rowSpan="4">
                  <a:txBody>
                    <a:bodyPr/>
                    <a:lstStyle/>
                    <a:p>
                      <a:pPr indent="0" lvl="0" marL="0" marR="0" rtl="0" algn="ctr">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TERM 1</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c>
                  <a:txBody>
                    <a:bodyPr/>
                    <a:lstStyle/>
                    <a:p>
                      <a:pPr indent="0" lvl="0" marL="0" marR="0" rtl="0" algn="l">
                        <a:lnSpc>
                          <a:spcPct val="100000"/>
                        </a:lnSpc>
                        <a:spcBef>
                          <a:spcPts val="0"/>
                        </a:spcBef>
                        <a:spcAft>
                          <a:spcPts val="0"/>
                        </a:spcAft>
                        <a:buClr>
                          <a:srgbClr val="000000"/>
                        </a:buClr>
                        <a:buSzPts val="700"/>
                        <a:buFont typeface="Arial"/>
                        <a:buNone/>
                      </a:pPr>
                      <a:r>
                        <a:rPr b="1" lang="en-GB" sz="700" u="none" cap="none" strike="noStrike">
                          <a:solidFill>
                            <a:srgbClr val="2DAAE2"/>
                          </a:solidFill>
                          <a:latin typeface="Helvetica Neue"/>
                          <a:ea typeface="Helvetica Neue"/>
                          <a:cs typeface="Helvetica Neue"/>
                          <a:sym typeface="Helvetica Neue"/>
                        </a:rPr>
                        <a:t>TOPICS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Introduction to th</a:t>
                      </a:r>
                      <a:r>
                        <a:rPr lang="en-GB" sz="700" u="none" cap="none" strike="noStrike">
                          <a:solidFill>
                            <a:srgbClr val="434343"/>
                          </a:solidFill>
                          <a:latin typeface="Helvetica Neue"/>
                          <a:ea typeface="Helvetica Neue"/>
                          <a:cs typeface="Helvetica Neue"/>
                          <a:sym typeface="Helvetica Neue"/>
                        </a:rPr>
                        <a:t>e Sport, Fitness &amp; Recreation Industry</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a:solidFill>
                            <a:srgbClr val="434343"/>
                          </a:solidFill>
                          <a:latin typeface="Helvetica Neue"/>
                          <a:ea typeface="Helvetica Neue"/>
                          <a:cs typeface="Helvetica Neue"/>
                          <a:sym typeface="Helvetica Neue"/>
                        </a:rPr>
                        <a:t>Introduction to Training Programs</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800"/>
                      </a:srgbClr>
                    </a:solidFill>
                  </a:tcPr>
                </a:tc>
              </a:tr>
              <a:tr h="207575">
                <a:tc vMerge="1"/>
                <a:tc>
                  <a:txBody>
                    <a:bodyPr/>
                    <a:lstStyle/>
                    <a:p>
                      <a:pPr indent="0" lvl="0" marL="0" marR="0" rtl="0" algn="l">
                        <a:lnSpc>
                          <a:spcPct val="100000"/>
                        </a:lnSpc>
                        <a:spcBef>
                          <a:spcPts val="0"/>
                        </a:spcBef>
                        <a:spcAft>
                          <a:spcPts val="0"/>
                        </a:spcAft>
                        <a:buClr>
                          <a:schemeClr val="dk1"/>
                        </a:buClr>
                        <a:buSzPts val="1100"/>
                        <a:buFont typeface="Arial"/>
                        <a:buNone/>
                      </a:pPr>
                      <a:r>
                        <a:rPr b="1" lang="en-GB" sz="700" u="none" cap="none" strike="noStrike">
                          <a:solidFill>
                            <a:srgbClr val="2DAAE2"/>
                          </a:solidFill>
                          <a:latin typeface="Helvetica Neue"/>
                          <a:ea typeface="Helvetica Neue"/>
                          <a:cs typeface="Helvetica Neue"/>
                          <a:sym typeface="Helvetica Neue"/>
                        </a:rPr>
                        <a:t>PROGRAMS</a:t>
                      </a:r>
                      <a:endParaRPr b="1" sz="700" u="none" cap="none" strike="noStrike">
                        <a:solidFill>
                          <a:srgbClr val="2DAAE2"/>
                        </a:solidFill>
                        <a:latin typeface="Helvetica Neue"/>
                        <a:ea typeface="Helvetica Neue"/>
                        <a:cs typeface="Helvetica Neue"/>
                        <a:sym typeface="Helvetica Neue"/>
                      </a:endParaRPr>
                    </a:p>
                  </a:txBody>
                  <a:tcPr marT="36000" marB="36000" marR="91425" marL="91425" anchor="ctr">
                    <a:solidFill>
                      <a:srgbClr val="FFFFFF"/>
                    </a:solidFill>
                  </a:tcPr>
                </a:tc>
              </a:tr>
              <a:tr h="88900">
                <a:tc vMerge="1"/>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Coaching Program (Student Delivery): Plan and Deliver Coaching Sessions</a:t>
                      </a:r>
                      <a:endParaRPr sz="7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rgbClr val="434343"/>
                          </a:solidFill>
                          <a:latin typeface="Helvetica Neue"/>
                          <a:ea typeface="Helvetica Neue"/>
                          <a:cs typeface="Helvetica Neue"/>
                          <a:sym typeface="Helvetica Neue"/>
                        </a:rPr>
                        <a:t>SFR Coaching Program (Supervisor): Assist with Delivering Coaching Sessions</a:t>
                      </a:r>
                      <a:endParaRPr sz="700" u="none" cap="none" strike="noStrike">
                        <a:solidFill>
                          <a:srgbClr val="434343"/>
                        </a:solidFill>
                        <a:latin typeface="Helvetica Neue"/>
                        <a:ea typeface="Helvetica Neue"/>
                        <a:cs typeface="Helvetica Neue"/>
                        <a:sym typeface="Helvetica Neue"/>
                      </a:endParaRPr>
                    </a:p>
                  </a:txBody>
                  <a:tcPr marT="36000" marB="36000" marR="91425" marL="91425" anchor="ctr">
                    <a:solidFill>
                      <a:srgbClr val="FFFFFF">
                        <a:alpha val="69800"/>
                      </a:srgbClr>
                    </a:solidFill>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41"/>
          <p:cNvSpPr/>
          <p:nvPr/>
        </p:nvSpPr>
        <p:spPr>
          <a:xfrm>
            <a:off x="0" y="0"/>
            <a:ext cx="5071200" cy="5143500"/>
          </a:xfrm>
          <a:prstGeom prst="rect">
            <a:avLst/>
          </a:prstGeom>
          <a:solidFill>
            <a:srgbClr val="2DAA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id="536" name="Google Shape;536;p41"/>
          <p:cNvPicPr preferRelativeResize="0"/>
          <p:nvPr/>
        </p:nvPicPr>
        <p:blipFill rotWithShape="1">
          <a:blip r:embed="rId3">
            <a:alphaModFix/>
          </a:blip>
          <a:srcRect b="18068" l="0" r="0" t="6894"/>
          <a:stretch/>
        </p:blipFill>
        <p:spPr>
          <a:xfrm>
            <a:off x="4572000" y="0"/>
            <a:ext cx="4572002" cy="5143501"/>
          </a:xfrm>
          <a:prstGeom prst="rect">
            <a:avLst/>
          </a:prstGeom>
          <a:noFill/>
          <a:ln>
            <a:noFill/>
          </a:ln>
        </p:spPr>
      </p:pic>
      <p:sp>
        <p:nvSpPr>
          <p:cNvPr id="537" name="Google Shape;537;p41"/>
          <p:cNvSpPr txBox="1"/>
          <p:nvPr>
            <p:ph type="title"/>
          </p:nvPr>
        </p:nvSpPr>
        <p:spPr>
          <a:xfrm>
            <a:off x="585275" y="1036482"/>
            <a:ext cx="3322800" cy="489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SKILLS ACQUIRED</a:t>
            </a:r>
            <a:endParaRPr b="1" sz="2400">
              <a:solidFill>
                <a:schemeClr val="lt1"/>
              </a:solidFill>
            </a:endParaRPr>
          </a:p>
        </p:txBody>
      </p:sp>
      <p:pic>
        <p:nvPicPr>
          <p:cNvPr id="538" name="Google Shape;538;p41"/>
          <p:cNvPicPr preferRelativeResize="0"/>
          <p:nvPr/>
        </p:nvPicPr>
        <p:blipFill rotWithShape="1">
          <a:blip r:embed="rId4">
            <a:alphaModFix amt="70000"/>
          </a:blip>
          <a:srcRect b="0" l="0" r="0" t="0"/>
          <a:stretch/>
        </p:blipFill>
        <p:spPr>
          <a:xfrm>
            <a:off x="202300" y="4645526"/>
            <a:ext cx="888525" cy="324225"/>
          </a:xfrm>
          <a:prstGeom prst="rect">
            <a:avLst/>
          </a:prstGeom>
          <a:noFill/>
          <a:ln>
            <a:noFill/>
          </a:ln>
        </p:spPr>
      </p:pic>
      <p:sp>
        <p:nvSpPr>
          <p:cNvPr id="539" name="Google Shape;539;p41"/>
          <p:cNvSpPr txBox="1"/>
          <p:nvPr>
            <p:ph idx="1" type="body"/>
          </p:nvPr>
        </p:nvSpPr>
        <p:spPr>
          <a:xfrm>
            <a:off x="585275" y="1585575"/>
            <a:ext cx="3655200" cy="16293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1000"/>
              </a:spcBef>
              <a:spcAft>
                <a:spcPts val="0"/>
              </a:spcAft>
              <a:buClr>
                <a:schemeClr val="lt1"/>
              </a:buClr>
              <a:buSzPts val="1200"/>
              <a:buChar char="●"/>
            </a:pPr>
            <a:r>
              <a:rPr lang="en-GB" sz="1200">
                <a:solidFill>
                  <a:schemeClr val="lt1"/>
                </a:solidFill>
              </a:rPr>
              <a:t>Planning and conducting sport and recreation programs and competitions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Exercise science and nutrition</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Anatomy and physiology</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Officiating games or school competitions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Coaching beginner participants to develop fundamental skills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Using digital technologies in sports environments</a:t>
            </a:r>
            <a:endParaRPr sz="1200">
              <a:solidFill>
                <a:schemeClr val="lt1"/>
              </a:solidFill>
            </a:endParaRPr>
          </a:p>
        </p:txBody>
      </p:sp>
      <p:sp>
        <p:nvSpPr>
          <p:cNvPr id="540" name="Google Shape;540;p41"/>
          <p:cNvSpPr txBox="1"/>
          <p:nvPr/>
        </p:nvSpPr>
        <p:spPr>
          <a:xfrm>
            <a:off x="4934007" y="238425"/>
            <a:ext cx="39441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SIS301</a:t>
            </a:r>
            <a:r>
              <a:rPr lang="en-GB" sz="600">
                <a:solidFill>
                  <a:srgbClr val="999999"/>
                </a:solidFill>
                <a:latin typeface="Helvetica Neue"/>
                <a:ea typeface="Helvetica Neue"/>
                <a:cs typeface="Helvetica Neue"/>
                <a:sym typeface="Helvetica Neue"/>
              </a:rPr>
              <a:t>22</a:t>
            </a:r>
            <a:r>
              <a:rPr b="0" i="0" lang="en-GB" sz="600" u="none" cap="none" strike="noStrike">
                <a:solidFill>
                  <a:srgbClr val="999999"/>
                </a:solidFill>
                <a:latin typeface="Helvetica Neue"/>
                <a:ea typeface="Helvetica Neue"/>
                <a:cs typeface="Helvetica Neue"/>
                <a:sym typeface="Helvetica Neue"/>
              </a:rPr>
              <a:t> Certificate III in Sport, Aquat</a:t>
            </a:r>
            <a:r>
              <a:rPr lang="en-GB" sz="600">
                <a:solidFill>
                  <a:srgbClr val="999999"/>
                </a:solidFill>
                <a:latin typeface="Helvetica Neue"/>
                <a:ea typeface="Helvetica Neue"/>
                <a:cs typeface="Helvetica Neue"/>
                <a:sym typeface="Helvetica Neue"/>
              </a:rPr>
              <a:t>ics</a:t>
            </a:r>
            <a:r>
              <a:rPr b="0" i="0" lang="en-GB" sz="600" u="none" cap="none" strike="noStrike">
                <a:solidFill>
                  <a:srgbClr val="999999"/>
                </a:solidFill>
                <a:latin typeface="Helvetica Neue"/>
                <a:ea typeface="Helvetica Neue"/>
                <a:cs typeface="Helvetica Neue"/>
                <a:sym typeface="Helvetica Neue"/>
              </a:rPr>
              <a:t> and Recreation + SIS201</a:t>
            </a:r>
            <a:r>
              <a:rPr lang="en-GB" sz="600">
                <a:solidFill>
                  <a:srgbClr val="999999"/>
                </a:solidFill>
                <a:latin typeface="Helvetica Neue"/>
                <a:ea typeface="Helvetica Neue"/>
                <a:cs typeface="Helvetica Neue"/>
                <a:sym typeface="Helvetica Neue"/>
              </a:rPr>
              <a:t>22</a:t>
            </a:r>
            <a:r>
              <a:rPr b="0" i="0" lang="en-GB" sz="600" u="none" cap="none" strike="noStrike">
                <a:solidFill>
                  <a:srgbClr val="999999"/>
                </a:solidFill>
                <a:latin typeface="Helvetica Neue"/>
                <a:ea typeface="Helvetica Neue"/>
                <a:cs typeface="Helvetica Neue"/>
                <a:sym typeface="Helvetica Neue"/>
              </a:rPr>
              <a:t> Certificate II in Sport and Recreation</a:t>
            </a:r>
            <a:endParaRPr b="0" i="0" sz="600" u="none" cap="none" strike="noStrike">
              <a:solidFill>
                <a:srgbClr val="999999"/>
              </a:solidFill>
              <a:latin typeface="Helvetica Neue"/>
              <a:ea typeface="Helvetica Neue"/>
              <a:cs typeface="Helvetica Neue"/>
              <a:sym typeface="Helvetica Neue"/>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42"/>
          <p:cNvSpPr/>
          <p:nvPr/>
        </p:nvSpPr>
        <p:spPr>
          <a:xfrm>
            <a:off x="0" y="0"/>
            <a:ext cx="5071200" cy="5143500"/>
          </a:xfrm>
          <a:prstGeom prst="rect">
            <a:avLst/>
          </a:prstGeom>
          <a:solidFill>
            <a:srgbClr val="2DAA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id="546" name="Google Shape;546;p42"/>
          <p:cNvPicPr preferRelativeResize="0"/>
          <p:nvPr/>
        </p:nvPicPr>
        <p:blipFill rotWithShape="1">
          <a:blip r:embed="rId3">
            <a:alphaModFix/>
          </a:blip>
          <a:srcRect b="0" l="20353" r="20359" t="0"/>
          <a:stretch/>
        </p:blipFill>
        <p:spPr>
          <a:xfrm>
            <a:off x="4572000" y="0"/>
            <a:ext cx="4572001" cy="5143502"/>
          </a:xfrm>
          <a:prstGeom prst="rect">
            <a:avLst/>
          </a:prstGeom>
          <a:noFill/>
          <a:ln>
            <a:noFill/>
          </a:ln>
        </p:spPr>
      </p:pic>
      <p:sp>
        <p:nvSpPr>
          <p:cNvPr id="547" name="Google Shape;547;p42"/>
          <p:cNvSpPr txBox="1"/>
          <p:nvPr>
            <p:ph type="title"/>
          </p:nvPr>
        </p:nvSpPr>
        <p:spPr>
          <a:xfrm>
            <a:off x="614400" y="1256525"/>
            <a:ext cx="2751900" cy="83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HOW WILL YOU BE ASSESSED?</a:t>
            </a:r>
            <a:endParaRPr b="1" sz="2400">
              <a:solidFill>
                <a:schemeClr val="lt1"/>
              </a:solidFill>
            </a:endParaRPr>
          </a:p>
        </p:txBody>
      </p:sp>
      <p:pic>
        <p:nvPicPr>
          <p:cNvPr id="548" name="Google Shape;548;p42"/>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549" name="Google Shape;549;p42"/>
          <p:cNvSpPr txBox="1"/>
          <p:nvPr/>
        </p:nvSpPr>
        <p:spPr>
          <a:xfrm>
            <a:off x="4934007" y="238425"/>
            <a:ext cx="39441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chemeClr val="lt1"/>
                </a:solidFill>
                <a:latin typeface="Helvetica Neue"/>
                <a:ea typeface="Helvetica Neue"/>
                <a:cs typeface="Helvetica Neue"/>
                <a:sym typeface="Helvetica Neue"/>
              </a:rPr>
              <a:t>SIS301</a:t>
            </a:r>
            <a:r>
              <a:rPr lang="en-GB" sz="600">
                <a:solidFill>
                  <a:schemeClr val="lt1"/>
                </a:solidFill>
                <a:latin typeface="Helvetica Neue"/>
                <a:ea typeface="Helvetica Neue"/>
                <a:cs typeface="Helvetica Neue"/>
                <a:sym typeface="Helvetica Neue"/>
              </a:rPr>
              <a:t>22</a:t>
            </a:r>
            <a:r>
              <a:rPr b="0" i="0" lang="en-GB" sz="600" u="none" cap="none" strike="noStrike">
                <a:solidFill>
                  <a:schemeClr val="lt1"/>
                </a:solidFill>
                <a:latin typeface="Helvetica Neue"/>
                <a:ea typeface="Helvetica Neue"/>
                <a:cs typeface="Helvetica Neue"/>
                <a:sym typeface="Helvetica Neue"/>
              </a:rPr>
              <a:t> Certificate III in Sport, Aquatics and Recreation + SIS201</a:t>
            </a:r>
            <a:r>
              <a:rPr lang="en-GB" sz="600">
                <a:solidFill>
                  <a:schemeClr val="lt1"/>
                </a:solidFill>
                <a:latin typeface="Helvetica Neue"/>
                <a:ea typeface="Helvetica Neue"/>
                <a:cs typeface="Helvetica Neue"/>
                <a:sym typeface="Helvetica Neue"/>
              </a:rPr>
              <a:t>22</a:t>
            </a:r>
            <a:r>
              <a:rPr b="0" i="0" lang="en-GB" sz="600" u="none" cap="none" strike="noStrike">
                <a:solidFill>
                  <a:schemeClr val="lt1"/>
                </a:solidFill>
                <a:latin typeface="Helvetica Neue"/>
                <a:ea typeface="Helvetica Neue"/>
                <a:cs typeface="Helvetica Neue"/>
                <a:sym typeface="Helvetica Neue"/>
              </a:rPr>
              <a:t> Certificate II in Sport and Recreation</a:t>
            </a:r>
            <a:endParaRPr b="0" i="0" sz="600" u="none" cap="none" strike="noStrike">
              <a:solidFill>
                <a:schemeClr val="lt1"/>
              </a:solidFill>
              <a:latin typeface="Helvetica Neue"/>
              <a:ea typeface="Helvetica Neue"/>
              <a:cs typeface="Helvetica Neue"/>
              <a:sym typeface="Helvetica Neue"/>
            </a:endParaRPr>
          </a:p>
        </p:txBody>
      </p:sp>
      <p:sp>
        <p:nvSpPr>
          <p:cNvPr id="550" name="Google Shape;550;p42"/>
          <p:cNvSpPr txBox="1"/>
          <p:nvPr>
            <p:ph idx="1" type="body"/>
          </p:nvPr>
        </p:nvSpPr>
        <p:spPr>
          <a:xfrm>
            <a:off x="614400" y="2119650"/>
            <a:ext cx="3270900" cy="9042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700"/>
              </a:spcBef>
              <a:spcAft>
                <a:spcPts val="0"/>
              </a:spcAft>
              <a:buClr>
                <a:schemeClr val="lt1"/>
              </a:buClr>
              <a:buSzPts val="1200"/>
              <a:buChar char="●"/>
            </a:pPr>
            <a:r>
              <a:rPr lang="en-GB" sz="1200">
                <a:solidFill>
                  <a:schemeClr val="lt1"/>
                </a:solidFill>
              </a:rPr>
              <a:t>Planning and conducting programs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Completing sport and recreation-related documents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Personal reflections and quizzes</a:t>
            </a:r>
            <a:endParaRPr sz="1200">
              <a:solidFill>
                <a:schemeClr val="lt1"/>
              </a:solidFill>
            </a:endParaRPr>
          </a:p>
          <a:p>
            <a:pPr indent="-304800" lvl="0" marL="457200" rtl="0" algn="l">
              <a:lnSpc>
                <a:spcPct val="150000"/>
              </a:lnSpc>
              <a:spcBef>
                <a:spcPts val="0"/>
              </a:spcBef>
              <a:spcAft>
                <a:spcPts val="0"/>
              </a:spcAft>
              <a:buClr>
                <a:schemeClr val="lt1"/>
              </a:buClr>
              <a:buSzPts val="1200"/>
              <a:buChar char="●"/>
            </a:pPr>
            <a:r>
              <a:rPr lang="en-GB" sz="1200">
                <a:solidFill>
                  <a:schemeClr val="lt1"/>
                </a:solidFill>
              </a:rPr>
              <a:t>Knowledge and knowledge extension activities </a:t>
            </a:r>
            <a:endParaRPr sz="1200">
              <a:solidFill>
                <a:schemeClr val="lt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43"/>
          <p:cNvSpPr/>
          <p:nvPr/>
        </p:nvSpPr>
        <p:spPr>
          <a:xfrm>
            <a:off x="0" y="-50"/>
            <a:ext cx="3980400" cy="5143500"/>
          </a:xfrm>
          <a:prstGeom prst="rect">
            <a:avLst/>
          </a:prstGeom>
          <a:solidFill>
            <a:srgbClr val="2DAA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id="556" name="Google Shape;556;p43"/>
          <p:cNvPicPr preferRelativeResize="0"/>
          <p:nvPr/>
        </p:nvPicPr>
        <p:blipFill rotWithShape="1">
          <a:blip r:embed="rId3">
            <a:alphaModFix/>
          </a:blip>
          <a:srcRect b="0" l="0" r="0" t="0"/>
          <a:stretch/>
        </p:blipFill>
        <p:spPr>
          <a:xfrm>
            <a:off x="202300" y="4645526"/>
            <a:ext cx="888525" cy="324225"/>
          </a:xfrm>
          <a:prstGeom prst="rect">
            <a:avLst/>
          </a:prstGeom>
          <a:noFill/>
          <a:ln>
            <a:noFill/>
          </a:ln>
        </p:spPr>
      </p:pic>
      <p:sp>
        <p:nvSpPr>
          <p:cNvPr id="557" name="Google Shape;557;p43"/>
          <p:cNvSpPr txBox="1"/>
          <p:nvPr>
            <p:ph type="title"/>
          </p:nvPr>
        </p:nvSpPr>
        <p:spPr>
          <a:xfrm>
            <a:off x="614400" y="2150350"/>
            <a:ext cx="2845800" cy="84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4400"/>
              <a:buNone/>
            </a:pPr>
            <a:r>
              <a:rPr b="1" lang="en-GB" sz="2400">
                <a:solidFill>
                  <a:schemeClr val="lt1"/>
                </a:solidFill>
              </a:rPr>
              <a:t>CAREER PATHWAYS</a:t>
            </a:r>
            <a:endParaRPr b="1" sz="2180">
              <a:solidFill>
                <a:schemeClr val="lt1"/>
              </a:solidFill>
            </a:endParaRPr>
          </a:p>
        </p:txBody>
      </p:sp>
      <p:sp>
        <p:nvSpPr>
          <p:cNvPr id="558" name="Google Shape;558;p43"/>
          <p:cNvSpPr txBox="1"/>
          <p:nvPr/>
        </p:nvSpPr>
        <p:spPr>
          <a:xfrm>
            <a:off x="5657850" y="761775"/>
            <a:ext cx="1631100" cy="609900"/>
          </a:xfrm>
          <a:prstGeom prst="rect">
            <a:avLst/>
          </a:prstGeom>
          <a:solidFill>
            <a:srgbClr val="2DAAE2"/>
          </a:solidFill>
          <a:ln>
            <a:noFill/>
          </a:ln>
        </p:spPr>
        <p:txBody>
          <a:bodyPr anchorCtr="0" anchor="t" bIns="180000" lIns="216000" spcFirstLastPara="1" rIns="216000" wrap="square" tIns="1800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Certificate III in Sport, Aquatics and Recreation</a:t>
            </a:r>
            <a:endParaRPr b="1" i="0" sz="800" u="none" cap="none" strike="noStrike">
              <a:solidFill>
                <a:schemeClr val="lt1"/>
              </a:solidFill>
              <a:latin typeface="Helvetica Neue"/>
              <a:ea typeface="Helvetica Neue"/>
              <a:cs typeface="Helvetica Neue"/>
              <a:sym typeface="Helvetica Neue"/>
            </a:endParaRPr>
          </a:p>
        </p:txBody>
      </p:sp>
      <p:sp>
        <p:nvSpPr>
          <p:cNvPr id="559" name="Google Shape;559;p43"/>
          <p:cNvSpPr txBox="1"/>
          <p:nvPr/>
        </p:nvSpPr>
        <p:spPr>
          <a:xfrm>
            <a:off x="4572000" y="1662025"/>
            <a:ext cx="1800000" cy="609900"/>
          </a:xfrm>
          <a:prstGeom prst="rect">
            <a:avLst/>
          </a:prstGeom>
          <a:solidFill>
            <a:srgbClr val="2DAAE2"/>
          </a:solidFill>
          <a:ln>
            <a:noFill/>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chemeClr val="dk1"/>
              </a:buClr>
              <a:buSzPts val="1100"/>
              <a:buFont typeface="Arial"/>
              <a:buNone/>
            </a:pPr>
            <a:r>
              <a:rPr b="1" i="0" lang="en-GB" sz="800" u="none" cap="none" strike="noStrike">
                <a:solidFill>
                  <a:schemeClr val="lt1"/>
                </a:solidFill>
                <a:latin typeface="Helvetica Neue"/>
                <a:ea typeface="Helvetica Neue"/>
                <a:cs typeface="Helvetica Neue"/>
                <a:sym typeface="Helvetica Neue"/>
              </a:rPr>
              <a:t>Club Level Official*</a:t>
            </a:r>
            <a:endParaRPr b="1" i="0" sz="800" u="none" cap="none" strike="noStrike">
              <a:solidFill>
                <a:schemeClr val="lt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chemeClr val="lt1"/>
                </a:solidFill>
                <a:latin typeface="Helvetica Neue"/>
                <a:ea typeface="Helvetica Neue"/>
                <a:cs typeface="Helvetica Neue"/>
                <a:sym typeface="Helvetica Neue"/>
              </a:rPr>
              <a:t>(e.g. Referee – paid position)</a:t>
            </a:r>
            <a:endParaRPr b="1" i="0" sz="800" u="none" cap="none" strike="noStrike">
              <a:solidFill>
                <a:schemeClr val="lt1"/>
              </a:solidFill>
              <a:latin typeface="Helvetica Neue"/>
              <a:ea typeface="Helvetica Neue"/>
              <a:cs typeface="Helvetica Neue"/>
              <a:sym typeface="Helvetica Neue"/>
            </a:endParaRPr>
          </a:p>
        </p:txBody>
      </p:sp>
      <p:sp>
        <p:nvSpPr>
          <p:cNvPr id="560" name="Google Shape;560;p43"/>
          <p:cNvSpPr txBox="1"/>
          <p:nvPr/>
        </p:nvSpPr>
        <p:spPr>
          <a:xfrm>
            <a:off x="4572000" y="3153725"/>
            <a:ext cx="1800000" cy="367200"/>
          </a:xfrm>
          <a:prstGeom prst="rect">
            <a:avLst/>
          </a:prstGeom>
          <a:solidFill>
            <a:srgbClr val="2DAAE2">
              <a:alpha val="9803"/>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Teacher – Physical Education</a:t>
            </a:r>
            <a:endParaRPr b="1" i="0" sz="800" u="none" cap="none" strike="noStrike">
              <a:solidFill>
                <a:srgbClr val="2DAAE2"/>
              </a:solidFill>
              <a:latin typeface="Helvetica Neue"/>
              <a:ea typeface="Helvetica Neue"/>
              <a:cs typeface="Helvetica Neue"/>
              <a:sym typeface="Helvetica Neue"/>
            </a:endParaRPr>
          </a:p>
        </p:txBody>
      </p:sp>
      <p:sp>
        <p:nvSpPr>
          <p:cNvPr id="561" name="Google Shape;561;p43"/>
          <p:cNvSpPr txBox="1"/>
          <p:nvPr/>
        </p:nvSpPr>
        <p:spPr>
          <a:xfrm>
            <a:off x="4572000" y="3583925"/>
            <a:ext cx="1800000" cy="367200"/>
          </a:xfrm>
          <a:prstGeom prst="rect">
            <a:avLst/>
          </a:prstGeom>
          <a:solidFill>
            <a:srgbClr val="2DAAE2">
              <a:alpha val="9803"/>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Sport Scientist</a:t>
            </a:r>
            <a:endParaRPr b="1" i="0" sz="800" u="none" cap="none" strike="noStrike">
              <a:solidFill>
                <a:srgbClr val="2DAAE2"/>
              </a:solidFill>
              <a:latin typeface="Helvetica Neue"/>
              <a:ea typeface="Helvetica Neue"/>
              <a:cs typeface="Helvetica Neue"/>
              <a:sym typeface="Helvetica Neue"/>
            </a:endParaRPr>
          </a:p>
        </p:txBody>
      </p:sp>
      <p:sp>
        <p:nvSpPr>
          <p:cNvPr id="562" name="Google Shape;562;p43"/>
          <p:cNvSpPr txBox="1"/>
          <p:nvPr/>
        </p:nvSpPr>
        <p:spPr>
          <a:xfrm>
            <a:off x="6579725" y="3154025"/>
            <a:ext cx="1800000" cy="367200"/>
          </a:xfrm>
          <a:prstGeom prst="rect">
            <a:avLst/>
          </a:prstGeom>
          <a:solidFill>
            <a:srgbClr val="2DAAE2">
              <a:alpha val="9803"/>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Personal Trainer /</a:t>
            </a:r>
            <a:br>
              <a:rPr b="1" i="0" lang="en-GB" sz="800" u="none" cap="none" strike="noStrike">
                <a:solidFill>
                  <a:srgbClr val="2DAAE2"/>
                </a:solidFill>
                <a:latin typeface="Helvetica Neue"/>
                <a:ea typeface="Helvetica Neue"/>
                <a:cs typeface="Helvetica Neue"/>
                <a:sym typeface="Helvetica Neue"/>
              </a:rPr>
            </a:br>
            <a:r>
              <a:rPr b="1" i="0" lang="en-GB" sz="800" u="none" cap="none" strike="noStrike">
                <a:solidFill>
                  <a:srgbClr val="2DAAE2"/>
                </a:solidFill>
                <a:latin typeface="Helvetica Neue"/>
                <a:ea typeface="Helvetica Neue"/>
                <a:cs typeface="Helvetica Neue"/>
                <a:sym typeface="Helvetica Neue"/>
              </a:rPr>
              <a:t>Fitness Coach</a:t>
            </a:r>
            <a:endParaRPr b="1" i="0" sz="800" u="none" cap="none" strike="noStrike">
              <a:solidFill>
                <a:srgbClr val="2DAAE2"/>
              </a:solidFill>
              <a:latin typeface="Helvetica Neue"/>
              <a:ea typeface="Helvetica Neue"/>
              <a:cs typeface="Helvetica Neue"/>
              <a:sym typeface="Helvetica Neue"/>
            </a:endParaRPr>
          </a:p>
        </p:txBody>
      </p:sp>
      <p:sp>
        <p:nvSpPr>
          <p:cNvPr id="563" name="Google Shape;563;p43"/>
          <p:cNvSpPr txBox="1"/>
          <p:nvPr/>
        </p:nvSpPr>
        <p:spPr>
          <a:xfrm>
            <a:off x="6579725" y="3584225"/>
            <a:ext cx="1800000" cy="367200"/>
          </a:xfrm>
          <a:prstGeom prst="rect">
            <a:avLst/>
          </a:prstGeom>
          <a:solidFill>
            <a:srgbClr val="2DAAE2">
              <a:alpha val="9803"/>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Game Development Officer</a:t>
            </a:r>
            <a:endParaRPr b="1" i="0" sz="800" u="none" cap="none" strike="noStrike">
              <a:solidFill>
                <a:srgbClr val="2DAAE2"/>
              </a:solidFill>
              <a:latin typeface="Helvetica Neue"/>
              <a:ea typeface="Helvetica Neue"/>
              <a:cs typeface="Helvetica Neue"/>
              <a:sym typeface="Helvetica Neue"/>
            </a:endParaRPr>
          </a:p>
        </p:txBody>
      </p:sp>
      <p:cxnSp>
        <p:nvCxnSpPr>
          <p:cNvPr id="564" name="Google Shape;564;p43"/>
          <p:cNvCxnSpPr>
            <a:stCxn id="558" idx="2"/>
            <a:endCxn id="559" idx="0"/>
          </p:cNvCxnSpPr>
          <p:nvPr/>
        </p:nvCxnSpPr>
        <p:spPr>
          <a:xfrm rot="5400000">
            <a:off x="5827500" y="1016175"/>
            <a:ext cx="290400" cy="1001400"/>
          </a:xfrm>
          <a:prstGeom prst="bentConnector3">
            <a:avLst>
              <a:gd fmla="val 49991" name="adj1"/>
            </a:avLst>
          </a:prstGeom>
          <a:noFill/>
          <a:ln cap="flat" cmpd="sng" w="9525">
            <a:solidFill>
              <a:srgbClr val="2DAAE2"/>
            </a:solidFill>
            <a:prstDash val="solid"/>
            <a:round/>
            <a:headEnd len="sm" w="sm" type="none"/>
            <a:tailEnd len="sm" w="sm" type="none"/>
          </a:ln>
        </p:spPr>
      </p:cxnSp>
      <p:cxnSp>
        <p:nvCxnSpPr>
          <p:cNvPr id="565" name="Google Shape;565;p43"/>
          <p:cNvCxnSpPr>
            <a:stCxn id="558" idx="2"/>
            <a:endCxn id="566" idx="0"/>
          </p:cNvCxnSpPr>
          <p:nvPr/>
        </p:nvCxnSpPr>
        <p:spPr>
          <a:xfrm flipH="1" rot="-5400000">
            <a:off x="6831600" y="1013475"/>
            <a:ext cx="290400" cy="1006800"/>
          </a:xfrm>
          <a:prstGeom prst="bentConnector3">
            <a:avLst>
              <a:gd fmla="val 49991" name="adj1"/>
            </a:avLst>
          </a:prstGeom>
          <a:noFill/>
          <a:ln cap="flat" cmpd="sng" w="9525">
            <a:solidFill>
              <a:srgbClr val="2DAAE2"/>
            </a:solidFill>
            <a:prstDash val="solid"/>
            <a:round/>
            <a:headEnd len="sm" w="sm" type="none"/>
            <a:tailEnd len="sm" w="sm" type="none"/>
          </a:ln>
        </p:spPr>
      </p:cxnSp>
      <p:cxnSp>
        <p:nvCxnSpPr>
          <p:cNvPr id="567" name="Google Shape;567;p43"/>
          <p:cNvCxnSpPr>
            <a:stCxn id="568" idx="3"/>
            <a:endCxn id="562" idx="3"/>
          </p:cNvCxnSpPr>
          <p:nvPr/>
        </p:nvCxnSpPr>
        <p:spPr>
          <a:xfrm>
            <a:off x="8380125" y="2663450"/>
            <a:ext cx="600" cy="674100"/>
          </a:xfrm>
          <a:prstGeom prst="bentConnector3">
            <a:avLst>
              <a:gd fmla="val 39687500" name="adj1"/>
            </a:avLst>
          </a:prstGeom>
          <a:noFill/>
          <a:ln cap="flat" cmpd="sng" w="9525">
            <a:solidFill>
              <a:srgbClr val="2DAAE2"/>
            </a:solidFill>
            <a:prstDash val="solid"/>
            <a:round/>
            <a:headEnd len="sm" w="sm" type="none"/>
            <a:tailEnd len="sm" w="sm" type="none"/>
          </a:ln>
        </p:spPr>
      </p:cxnSp>
      <p:cxnSp>
        <p:nvCxnSpPr>
          <p:cNvPr id="569" name="Google Shape;569;p43"/>
          <p:cNvCxnSpPr>
            <a:stCxn id="568" idx="3"/>
            <a:endCxn id="563" idx="3"/>
          </p:cNvCxnSpPr>
          <p:nvPr/>
        </p:nvCxnSpPr>
        <p:spPr>
          <a:xfrm>
            <a:off x="8380125" y="2663450"/>
            <a:ext cx="600" cy="1104300"/>
          </a:xfrm>
          <a:prstGeom prst="bentConnector3">
            <a:avLst>
              <a:gd fmla="val 39687500" name="adj1"/>
            </a:avLst>
          </a:prstGeom>
          <a:noFill/>
          <a:ln cap="flat" cmpd="sng" w="9525">
            <a:solidFill>
              <a:srgbClr val="2DAAE2"/>
            </a:solidFill>
            <a:prstDash val="solid"/>
            <a:round/>
            <a:headEnd len="sm" w="sm" type="none"/>
            <a:tailEnd len="sm" w="sm" type="none"/>
          </a:ln>
        </p:spPr>
      </p:cxnSp>
      <p:cxnSp>
        <p:nvCxnSpPr>
          <p:cNvPr id="570" name="Google Shape;570;p43"/>
          <p:cNvCxnSpPr>
            <a:stCxn id="571" idx="1"/>
            <a:endCxn id="560" idx="1"/>
          </p:cNvCxnSpPr>
          <p:nvPr/>
        </p:nvCxnSpPr>
        <p:spPr>
          <a:xfrm>
            <a:off x="4572400" y="2663150"/>
            <a:ext cx="600" cy="674100"/>
          </a:xfrm>
          <a:prstGeom prst="bentConnector3">
            <a:avLst>
              <a:gd fmla="val -39754167" name="adj1"/>
            </a:avLst>
          </a:prstGeom>
          <a:noFill/>
          <a:ln cap="flat" cmpd="sng" w="9525">
            <a:solidFill>
              <a:srgbClr val="2DAAE2"/>
            </a:solidFill>
            <a:prstDash val="solid"/>
            <a:round/>
            <a:headEnd len="sm" w="sm" type="none"/>
            <a:tailEnd len="sm" w="sm" type="none"/>
          </a:ln>
        </p:spPr>
      </p:cxnSp>
      <p:cxnSp>
        <p:nvCxnSpPr>
          <p:cNvPr id="572" name="Google Shape;572;p43"/>
          <p:cNvCxnSpPr>
            <a:stCxn id="571" idx="1"/>
            <a:endCxn id="561" idx="1"/>
          </p:cNvCxnSpPr>
          <p:nvPr/>
        </p:nvCxnSpPr>
        <p:spPr>
          <a:xfrm>
            <a:off x="4572400" y="2663150"/>
            <a:ext cx="600" cy="1104300"/>
          </a:xfrm>
          <a:prstGeom prst="bentConnector3">
            <a:avLst>
              <a:gd fmla="val -39754167" name="adj1"/>
            </a:avLst>
          </a:prstGeom>
          <a:noFill/>
          <a:ln cap="flat" cmpd="sng" w="9525">
            <a:solidFill>
              <a:srgbClr val="2DAAE2"/>
            </a:solidFill>
            <a:prstDash val="solid"/>
            <a:round/>
            <a:headEnd len="sm" w="sm" type="none"/>
            <a:tailEnd len="sm" w="sm" type="none"/>
          </a:ln>
        </p:spPr>
      </p:cxnSp>
      <p:sp>
        <p:nvSpPr>
          <p:cNvPr id="571" name="Google Shape;571;p43"/>
          <p:cNvSpPr txBox="1"/>
          <p:nvPr/>
        </p:nvSpPr>
        <p:spPr>
          <a:xfrm>
            <a:off x="4572400" y="2358200"/>
            <a:ext cx="1800000" cy="609900"/>
          </a:xfrm>
          <a:prstGeom prst="rect">
            <a:avLst/>
          </a:prstGeom>
          <a:solidFill>
            <a:srgbClr val="2DAAE2">
              <a:alpha val="60000"/>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University Degree</a:t>
            </a:r>
            <a:endParaRPr b="1" i="0" sz="800" u="none" cap="none" strike="noStrike">
              <a:solidFill>
                <a:schemeClr val="lt1"/>
              </a:solidFill>
              <a:latin typeface="Helvetica Neue"/>
              <a:ea typeface="Helvetica Neue"/>
              <a:cs typeface="Helvetica Neue"/>
              <a:sym typeface="Helvetica Neue"/>
            </a:endParaRPr>
          </a:p>
        </p:txBody>
      </p:sp>
      <p:sp>
        <p:nvSpPr>
          <p:cNvPr id="568" name="Google Shape;568;p43"/>
          <p:cNvSpPr txBox="1"/>
          <p:nvPr/>
        </p:nvSpPr>
        <p:spPr>
          <a:xfrm>
            <a:off x="6580125" y="2358500"/>
            <a:ext cx="1800000" cy="609900"/>
          </a:xfrm>
          <a:prstGeom prst="rect">
            <a:avLst/>
          </a:prstGeom>
          <a:solidFill>
            <a:srgbClr val="2DAAE2">
              <a:alpha val="60000"/>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Certificate IV in Fitness or Diploma of Sport</a:t>
            </a:r>
            <a:br>
              <a:rPr b="1" i="0" lang="en-GB" sz="800" u="none" cap="none" strike="noStrike">
                <a:solidFill>
                  <a:schemeClr val="lt1"/>
                </a:solidFill>
                <a:latin typeface="Helvetica Neue"/>
                <a:ea typeface="Helvetica Neue"/>
                <a:cs typeface="Helvetica Neue"/>
                <a:sym typeface="Helvetica Neue"/>
              </a:rPr>
            </a:br>
            <a:r>
              <a:rPr b="0" i="0" lang="en-GB" sz="800" u="none" cap="none" strike="noStrike">
                <a:solidFill>
                  <a:schemeClr val="lt1"/>
                </a:solidFill>
                <a:latin typeface="Helvetica Neue"/>
                <a:ea typeface="Helvetica Neue"/>
                <a:cs typeface="Helvetica Neue"/>
                <a:sym typeface="Helvetica Neue"/>
              </a:rPr>
              <a:t>(e.g. Fitness / Sport and Recreation)</a:t>
            </a:r>
            <a:endParaRPr b="0" i="0" sz="800" u="none" cap="none" strike="noStrike">
              <a:solidFill>
                <a:schemeClr val="lt1"/>
              </a:solidFill>
              <a:latin typeface="Helvetica Neue"/>
              <a:ea typeface="Helvetica Neue"/>
              <a:cs typeface="Helvetica Neue"/>
              <a:sym typeface="Helvetica Neue"/>
            </a:endParaRPr>
          </a:p>
        </p:txBody>
      </p:sp>
      <p:cxnSp>
        <p:nvCxnSpPr>
          <p:cNvPr id="573" name="Google Shape;573;p43"/>
          <p:cNvCxnSpPr>
            <a:stCxn id="558" idx="2"/>
            <a:endCxn id="571" idx="3"/>
          </p:cNvCxnSpPr>
          <p:nvPr/>
        </p:nvCxnSpPr>
        <p:spPr>
          <a:xfrm rot="5400000">
            <a:off x="5777100" y="1966875"/>
            <a:ext cx="1291500" cy="101100"/>
          </a:xfrm>
          <a:prstGeom prst="bentConnector2">
            <a:avLst/>
          </a:prstGeom>
          <a:noFill/>
          <a:ln cap="flat" cmpd="sng" w="9525">
            <a:solidFill>
              <a:srgbClr val="2DAAE2"/>
            </a:solidFill>
            <a:prstDash val="solid"/>
            <a:round/>
            <a:headEnd len="sm" w="sm" type="none"/>
            <a:tailEnd len="sm" w="sm" type="none"/>
          </a:ln>
        </p:spPr>
      </p:cxnSp>
      <p:cxnSp>
        <p:nvCxnSpPr>
          <p:cNvPr id="574" name="Google Shape;574;p43"/>
          <p:cNvCxnSpPr>
            <a:stCxn id="558" idx="2"/>
            <a:endCxn id="568" idx="1"/>
          </p:cNvCxnSpPr>
          <p:nvPr/>
        </p:nvCxnSpPr>
        <p:spPr>
          <a:xfrm flipH="1" rot="-5400000">
            <a:off x="5880900" y="1964175"/>
            <a:ext cx="1291800" cy="106800"/>
          </a:xfrm>
          <a:prstGeom prst="bentConnector2">
            <a:avLst/>
          </a:prstGeom>
          <a:noFill/>
          <a:ln cap="flat" cmpd="sng" w="9525">
            <a:solidFill>
              <a:srgbClr val="2DAAE2"/>
            </a:solidFill>
            <a:prstDash val="solid"/>
            <a:round/>
            <a:headEnd len="sm" w="sm" type="none"/>
            <a:tailEnd len="sm" w="sm" type="none"/>
          </a:ln>
        </p:spPr>
      </p:cxnSp>
      <p:sp>
        <p:nvSpPr>
          <p:cNvPr id="575" name="Google Shape;575;p43"/>
          <p:cNvSpPr txBox="1"/>
          <p:nvPr/>
        </p:nvSpPr>
        <p:spPr>
          <a:xfrm>
            <a:off x="4572000" y="4014125"/>
            <a:ext cx="1800000" cy="367200"/>
          </a:xfrm>
          <a:prstGeom prst="rect">
            <a:avLst/>
          </a:prstGeom>
          <a:solidFill>
            <a:srgbClr val="2DAAE2">
              <a:alpha val="9803"/>
            </a:srgbClr>
          </a:solidFill>
          <a:ln cap="flat" cmpd="sng" w="9525">
            <a:solidFill>
              <a:srgbClr val="2DAAE2"/>
            </a:solidFill>
            <a:prstDash val="solid"/>
            <a:round/>
            <a:headEnd len="sm" w="sm" type="none"/>
            <a:tailEnd len="sm" w="sm" type="none"/>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2DAAE2"/>
                </a:solidFill>
                <a:latin typeface="Helvetica Neue"/>
                <a:ea typeface="Helvetica Neue"/>
                <a:cs typeface="Helvetica Neue"/>
                <a:sym typeface="Helvetica Neue"/>
              </a:rPr>
              <a:t>Exercise Physiologist</a:t>
            </a:r>
            <a:endParaRPr b="1" i="0" sz="800" u="none" cap="none" strike="noStrike">
              <a:solidFill>
                <a:srgbClr val="2DAAE2"/>
              </a:solidFill>
              <a:latin typeface="Helvetica Neue"/>
              <a:ea typeface="Helvetica Neue"/>
              <a:cs typeface="Helvetica Neue"/>
              <a:sym typeface="Helvetica Neue"/>
            </a:endParaRPr>
          </a:p>
        </p:txBody>
      </p:sp>
      <p:sp>
        <p:nvSpPr>
          <p:cNvPr id="576" name="Google Shape;576;p43"/>
          <p:cNvSpPr txBox="1"/>
          <p:nvPr/>
        </p:nvSpPr>
        <p:spPr>
          <a:xfrm>
            <a:off x="4934007" y="238425"/>
            <a:ext cx="39441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SIS301</a:t>
            </a:r>
            <a:r>
              <a:rPr lang="en-GB" sz="600">
                <a:solidFill>
                  <a:srgbClr val="999999"/>
                </a:solidFill>
                <a:latin typeface="Helvetica Neue"/>
                <a:ea typeface="Helvetica Neue"/>
                <a:cs typeface="Helvetica Neue"/>
                <a:sym typeface="Helvetica Neue"/>
              </a:rPr>
              <a:t>22</a:t>
            </a:r>
            <a:r>
              <a:rPr b="0" i="0" lang="en-GB" sz="600" u="none" cap="none" strike="noStrike">
                <a:solidFill>
                  <a:srgbClr val="999999"/>
                </a:solidFill>
                <a:latin typeface="Helvetica Neue"/>
                <a:ea typeface="Helvetica Neue"/>
                <a:cs typeface="Helvetica Neue"/>
                <a:sym typeface="Helvetica Neue"/>
              </a:rPr>
              <a:t> Certificate III in Sport, Aquatics and Recreation + SIS201</a:t>
            </a:r>
            <a:r>
              <a:rPr lang="en-GB" sz="600">
                <a:solidFill>
                  <a:srgbClr val="999999"/>
                </a:solidFill>
                <a:latin typeface="Helvetica Neue"/>
                <a:ea typeface="Helvetica Neue"/>
                <a:cs typeface="Helvetica Neue"/>
                <a:sym typeface="Helvetica Neue"/>
              </a:rPr>
              <a:t>22</a:t>
            </a:r>
            <a:r>
              <a:rPr b="0" i="0" lang="en-GB" sz="600" u="none" cap="none" strike="noStrike">
                <a:solidFill>
                  <a:srgbClr val="999999"/>
                </a:solidFill>
                <a:latin typeface="Helvetica Neue"/>
                <a:ea typeface="Helvetica Neue"/>
                <a:cs typeface="Helvetica Neue"/>
                <a:sym typeface="Helvetica Neue"/>
              </a:rPr>
              <a:t> Certificate II in Sport and Recreation</a:t>
            </a:r>
            <a:endParaRPr b="0" i="0" sz="600" u="none" cap="none" strike="noStrike">
              <a:solidFill>
                <a:srgbClr val="999999"/>
              </a:solidFill>
              <a:latin typeface="Helvetica Neue"/>
              <a:ea typeface="Helvetica Neue"/>
              <a:cs typeface="Helvetica Neue"/>
              <a:sym typeface="Helvetica Neue"/>
            </a:endParaRPr>
          </a:p>
        </p:txBody>
      </p:sp>
      <p:sp>
        <p:nvSpPr>
          <p:cNvPr id="566" name="Google Shape;566;p43"/>
          <p:cNvSpPr txBox="1"/>
          <p:nvPr/>
        </p:nvSpPr>
        <p:spPr>
          <a:xfrm>
            <a:off x="6580125" y="1662025"/>
            <a:ext cx="1800000" cy="609900"/>
          </a:xfrm>
          <a:prstGeom prst="rect">
            <a:avLst/>
          </a:prstGeom>
          <a:solidFill>
            <a:srgbClr val="2DAAE2"/>
          </a:solidFill>
          <a:ln>
            <a:noFill/>
          </a:ln>
        </p:spPr>
        <p:txBody>
          <a:bodyPr anchorCtr="0" anchor="ctr" bIns="180000" lIns="216000" spcFirstLastPara="1" rIns="216000" wrap="square" tIns="1800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lt1"/>
                </a:solidFill>
                <a:latin typeface="Helvetica Neue"/>
                <a:ea typeface="Helvetica Neue"/>
                <a:cs typeface="Helvetica Neue"/>
                <a:sym typeface="Helvetica Neue"/>
              </a:rPr>
              <a:t>Club Level Coach*</a:t>
            </a:r>
            <a:endParaRPr b="1" i="0" sz="800" u="none" cap="none" strike="noStrike">
              <a:solidFill>
                <a:schemeClr val="lt1"/>
              </a:solidFill>
              <a:latin typeface="Helvetica Neue"/>
              <a:ea typeface="Helvetica Neue"/>
              <a:cs typeface="Helvetica Neue"/>
              <a:sym typeface="Helvetica Neue"/>
            </a:endParaRPr>
          </a:p>
        </p:txBody>
      </p:sp>
      <p:cxnSp>
        <p:nvCxnSpPr>
          <p:cNvPr id="577" name="Google Shape;577;p43"/>
          <p:cNvCxnSpPr>
            <a:stCxn id="575" idx="1"/>
            <a:endCxn id="571" idx="1"/>
          </p:cNvCxnSpPr>
          <p:nvPr/>
        </p:nvCxnSpPr>
        <p:spPr>
          <a:xfrm flipH="1" rot="10800000">
            <a:off x="4572000" y="2663225"/>
            <a:ext cx="600" cy="1534500"/>
          </a:xfrm>
          <a:prstGeom prst="bentConnector3">
            <a:avLst>
              <a:gd fmla="val -39687500" name="adj1"/>
            </a:avLst>
          </a:prstGeom>
          <a:noFill/>
          <a:ln cap="flat" cmpd="sng" w="9525">
            <a:solidFill>
              <a:srgbClr val="2DAAE2"/>
            </a:solidFill>
            <a:prstDash val="solid"/>
            <a:round/>
            <a:headEnd len="sm" w="sm" type="none"/>
            <a:tailEnd len="sm" w="sm" type="none"/>
          </a:ln>
        </p:spPr>
      </p:cxnSp>
      <p:sp>
        <p:nvSpPr>
          <p:cNvPr id="578" name="Google Shape;578;p43"/>
          <p:cNvSpPr txBox="1"/>
          <p:nvPr/>
        </p:nvSpPr>
        <p:spPr>
          <a:xfrm>
            <a:off x="6579725" y="3984700"/>
            <a:ext cx="19068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666666"/>
                </a:solidFill>
                <a:latin typeface="Helvetica Neue"/>
                <a:ea typeface="Helvetica Neue"/>
                <a:cs typeface="Helvetica Neue"/>
                <a:sym typeface="Helvetica Neue"/>
              </a:rPr>
              <a:t>* When combined with individual sport’s National Officiating / Coaching Accreditation Scheme </a:t>
            </a:r>
            <a:endParaRPr b="0" i="0" sz="600" u="none" cap="none" strike="noStrike">
              <a:solidFill>
                <a:srgbClr val="666666"/>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666666"/>
                </a:solidFill>
                <a:latin typeface="Helvetica Neue"/>
                <a:ea typeface="Helvetica Neue"/>
                <a:cs typeface="Helvetica Neue"/>
                <a:sym typeface="Helvetica Neue"/>
              </a:rPr>
              <a:t>(NOAS/NCAS) technical requirements</a:t>
            </a:r>
            <a:endParaRPr b="0" i="0" sz="600" u="none" cap="none" strike="noStrike">
              <a:solidFill>
                <a:srgbClr val="666666"/>
              </a:solidFill>
              <a:latin typeface="Helvetica Neue"/>
              <a:ea typeface="Helvetica Neue"/>
              <a:cs typeface="Helvetica Neue"/>
              <a:sym typeface="Helvetica Neue"/>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2" name="Shape 582"/>
        <p:cNvGrpSpPr/>
        <p:nvPr/>
      </p:nvGrpSpPr>
      <p:grpSpPr>
        <a:xfrm>
          <a:off x="0" y="0"/>
          <a:ext cx="0" cy="0"/>
          <a:chOff x="0" y="0"/>
          <a:chExt cx="0" cy="0"/>
        </a:xfrm>
      </p:grpSpPr>
      <p:sp>
        <p:nvSpPr>
          <p:cNvPr id="583" name="Google Shape;583;p44"/>
          <p:cNvSpPr txBox="1"/>
          <p:nvPr>
            <p:ph idx="4294967295" type="title"/>
          </p:nvPr>
        </p:nvSpPr>
        <p:spPr>
          <a:xfrm>
            <a:off x="410850" y="1372463"/>
            <a:ext cx="8322300" cy="2174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GB" sz="4300">
                <a:solidFill>
                  <a:schemeClr val="lt1"/>
                </a:solidFill>
              </a:rPr>
              <a:t>Introduction to Sport and Fitness (1-Term &amp; 2-Term Options)</a:t>
            </a:r>
            <a:endParaRPr b="1" sz="4300">
              <a:solidFill>
                <a:schemeClr val="lt1"/>
              </a:solidFill>
            </a:endParaRPr>
          </a:p>
        </p:txBody>
      </p:sp>
      <p:pic>
        <p:nvPicPr>
          <p:cNvPr id="584" name="Google Shape;584;p44"/>
          <p:cNvPicPr preferRelativeResize="0"/>
          <p:nvPr/>
        </p:nvPicPr>
        <p:blipFill rotWithShape="1">
          <a:blip r:embed="rId4">
            <a:alphaModFix/>
          </a:blip>
          <a:srcRect b="0" l="0" r="0" t="0"/>
          <a:stretch/>
        </p:blipFill>
        <p:spPr>
          <a:xfrm>
            <a:off x="3777712" y="3992425"/>
            <a:ext cx="1588576" cy="579701"/>
          </a:xfrm>
          <a:prstGeom prst="rect">
            <a:avLst/>
          </a:prstGeom>
          <a:noFill/>
          <a:ln>
            <a:noFill/>
          </a:ln>
        </p:spPr>
      </p:pic>
      <p:sp>
        <p:nvSpPr>
          <p:cNvPr id="585" name="Google Shape;585;p44"/>
          <p:cNvSpPr/>
          <p:nvPr/>
        </p:nvSpPr>
        <p:spPr>
          <a:xfrm>
            <a:off x="3603813" y="709625"/>
            <a:ext cx="1936387" cy="181188"/>
          </a:xfrm>
          <a:prstGeom prst="rect">
            <a:avLst/>
          </a:prstGeom>
        </p:spPr>
        <p:txBody>
          <a:bodyPr>
            <a:prstTxWarp prst="textPlain"/>
          </a:bodyPr>
          <a:lstStyle/>
          <a:p>
            <a:pPr lvl="0" algn="ctr"/>
            <a:r>
              <a:rPr b="1" i="0">
                <a:ln cap="flat" cmpd="sng" w="9525">
                  <a:solidFill>
                    <a:srgbClr val="2DAAE2"/>
                  </a:solidFill>
                  <a:prstDash val="solid"/>
                  <a:round/>
                  <a:headEnd len="sm" w="sm" type="none"/>
                  <a:tailEnd len="sm" w="sm" type="none"/>
                </a:ln>
                <a:noFill/>
                <a:latin typeface="Helvetica Neue"/>
              </a:rPr>
              <a:t>SHORT COURSE</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pic>
        <p:nvPicPr>
          <p:cNvPr id="590" name="Google Shape;590;p45"/>
          <p:cNvPicPr preferRelativeResize="0"/>
          <p:nvPr/>
        </p:nvPicPr>
        <p:blipFill rotWithShape="1">
          <a:blip r:embed="rId3">
            <a:alphaModFix/>
          </a:blip>
          <a:srcRect b="0" l="0" r="0" t="0"/>
          <a:stretch/>
        </p:blipFill>
        <p:spPr>
          <a:xfrm>
            <a:off x="0" y="-2487"/>
            <a:ext cx="4572000" cy="5143500"/>
          </a:xfrm>
          <a:prstGeom prst="rect">
            <a:avLst/>
          </a:prstGeom>
          <a:noFill/>
          <a:ln>
            <a:noFill/>
          </a:ln>
        </p:spPr>
      </p:pic>
      <p:pic>
        <p:nvPicPr>
          <p:cNvPr id="591" name="Google Shape;591;p45"/>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592" name="Google Shape;592;p45"/>
          <p:cNvSpPr txBox="1"/>
          <p:nvPr>
            <p:ph idx="1" type="body"/>
          </p:nvPr>
        </p:nvSpPr>
        <p:spPr>
          <a:xfrm>
            <a:off x="317025" y="2358325"/>
            <a:ext cx="4053600" cy="1296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GB" sz="1200">
                <a:solidFill>
                  <a:schemeClr val="lt1"/>
                </a:solidFill>
                <a:latin typeface="Helvetica Neue Light"/>
                <a:ea typeface="Helvetica Neue Light"/>
                <a:cs typeface="Helvetica Neue Light"/>
                <a:sym typeface="Helvetica Neue Light"/>
              </a:rPr>
              <a:t>This 4-Unit Short Course is a great Year 10 option for HPE or Sports Academy Programs prior to commencing Certificate III course. </a:t>
            </a:r>
            <a:endParaRPr sz="120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1000"/>
              </a:spcAft>
              <a:buSzPts val="1800"/>
              <a:buNone/>
            </a:pPr>
            <a:r>
              <a:rPr lang="en-GB" sz="1200">
                <a:solidFill>
                  <a:schemeClr val="lt1"/>
                </a:solidFill>
                <a:latin typeface="Helvetica Neue Light"/>
                <a:ea typeface="Helvetica Neue Light"/>
                <a:cs typeface="Helvetica Neue Light"/>
                <a:sym typeface="Helvetica Neue Light"/>
              </a:rPr>
              <a:t>Topics of study include sport coaching, personal development, self-awareness, healthy eating and fitness programs.</a:t>
            </a:r>
            <a:endParaRPr sz="1200">
              <a:solidFill>
                <a:schemeClr val="lt1"/>
              </a:solidFill>
              <a:latin typeface="Helvetica Neue Light"/>
              <a:ea typeface="Helvetica Neue Light"/>
              <a:cs typeface="Helvetica Neue Light"/>
              <a:sym typeface="Helvetica Neue Light"/>
            </a:endParaRPr>
          </a:p>
        </p:txBody>
      </p:sp>
      <p:sp>
        <p:nvSpPr>
          <p:cNvPr id="593" name="Google Shape;593;p45"/>
          <p:cNvSpPr txBox="1"/>
          <p:nvPr>
            <p:ph type="title"/>
          </p:nvPr>
        </p:nvSpPr>
        <p:spPr>
          <a:xfrm>
            <a:off x="317025" y="1048404"/>
            <a:ext cx="3873000" cy="1188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Introduction to Sport, Fitness &amp; Recreation</a:t>
            </a:r>
            <a:endParaRPr b="1" sz="2400">
              <a:solidFill>
                <a:schemeClr val="lt1"/>
              </a:solidFill>
            </a:endParaRPr>
          </a:p>
          <a:p>
            <a:pPr indent="0" lvl="0" marL="0" rtl="0" algn="l">
              <a:lnSpc>
                <a:spcPct val="90000"/>
              </a:lnSpc>
              <a:spcBef>
                <a:spcPts val="0"/>
              </a:spcBef>
              <a:spcAft>
                <a:spcPts val="0"/>
              </a:spcAft>
              <a:buSzPts val="1100"/>
              <a:buNone/>
            </a:pPr>
            <a:r>
              <a:rPr b="1" lang="en-GB" sz="2400">
                <a:solidFill>
                  <a:schemeClr val="lt1"/>
                </a:solidFill>
              </a:rPr>
              <a:t>(2-Term Format)</a:t>
            </a:r>
            <a:endParaRPr b="1" sz="2400">
              <a:solidFill>
                <a:schemeClr val="lt1"/>
              </a:solidFill>
            </a:endParaRPr>
          </a:p>
        </p:txBody>
      </p:sp>
      <p:graphicFrame>
        <p:nvGraphicFramePr>
          <p:cNvPr id="594" name="Google Shape;594;p45"/>
          <p:cNvGraphicFramePr/>
          <p:nvPr/>
        </p:nvGraphicFramePr>
        <p:xfrm>
          <a:off x="4889025" y="689384"/>
          <a:ext cx="3000000" cy="3000000"/>
        </p:xfrm>
        <a:graphic>
          <a:graphicData uri="http://schemas.openxmlformats.org/drawingml/2006/table">
            <a:tbl>
              <a:tblPr>
                <a:noFill/>
                <a:tableStyleId>{C0A18A65-ACCE-4C16-BACA-466F1B222D4B}</a:tableStyleId>
              </a:tblPr>
              <a:tblGrid>
                <a:gridCol w="1477600"/>
                <a:gridCol w="2472025"/>
              </a:tblGrid>
              <a:tr h="534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Delivery Format: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2-Term Format</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5925">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Timetable Requirements:</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1-Timetable Line</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43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Units of Competency:</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4 Units</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404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Suitable Year Level(s):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Year 10</a:t>
                      </a:r>
                      <a:r>
                        <a:rPr lang="en-GB" sz="900" u="none" cap="none" strike="noStrike">
                          <a:latin typeface="Helvetica Neue"/>
                          <a:ea typeface="Helvetica Neue"/>
                          <a:cs typeface="Helvetica Neue"/>
                          <a:sym typeface="Helvetica Neue"/>
                        </a:rPr>
                        <a:t> (or Year 11 or 12)</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92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Study Mode: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900" u="none" cap="none" strike="noStrike">
                          <a:latin typeface="Helvetica Neue"/>
                          <a:ea typeface="Helvetica Neue"/>
                          <a:cs typeface="Helvetica Neue"/>
                          <a:sym typeface="Helvetica Neue"/>
                        </a:rPr>
                        <a:t>Combination of classroom and project-based learning, online learning (self-study) and practical work-related experience</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1025">
                <a:tc>
                  <a:txBody>
                    <a:bodyPr/>
                    <a:lstStyle/>
                    <a:p>
                      <a:pPr indent="0" lvl="0" marL="0" marR="0" rtl="0" algn="l">
                        <a:lnSpc>
                          <a:spcPct val="115000"/>
                        </a:lnSpc>
                        <a:spcBef>
                          <a:spcPts val="0"/>
                        </a:spcBef>
                        <a:spcAft>
                          <a:spcPts val="0"/>
                        </a:spcAft>
                        <a:buClr>
                          <a:srgbClr val="000000"/>
                        </a:buClr>
                        <a:buSzPts val="1500"/>
                        <a:buFont typeface="Arial"/>
                        <a:buNone/>
                      </a:pPr>
                      <a:r>
                        <a:rPr b="1" lang="en-GB" sz="900" u="none" cap="none" strike="noStrike">
                          <a:solidFill>
                            <a:srgbClr val="FFFFFF"/>
                          </a:solidFill>
                          <a:latin typeface="Helvetica Neue"/>
                          <a:ea typeface="Helvetica Neue"/>
                          <a:cs typeface="Helvetica Neue"/>
                          <a:sym typeface="Helvetica Neue"/>
                        </a:rPr>
                        <a:t>Cost </a:t>
                      </a:r>
                      <a:r>
                        <a:rPr lang="en-GB" sz="900" u="none" cap="none" strike="noStrike">
                          <a:solidFill>
                            <a:srgbClr val="FFFFFF"/>
                          </a:solidFill>
                          <a:latin typeface="Helvetica Neue"/>
                          <a:ea typeface="Helvetica Neue"/>
                          <a:cs typeface="Helvetica Neue"/>
                          <a:sym typeface="Helvetica Neue"/>
                        </a:rPr>
                        <a:t>(Fee-For-Service)</a:t>
                      </a:r>
                      <a:r>
                        <a:rPr b="1" lang="en-GB" sz="900" u="none" cap="none" strike="noStrike">
                          <a:solidFill>
                            <a:srgbClr val="FFFFFF"/>
                          </a:solidFill>
                          <a:latin typeface="Helvetica Neue"/>
                          <a:ea typeface="Helvetica Neue"/>
                          <a:cs typeface="Helvetica Neue"/>
                          <a:sym typeface="Helvetica Neue"/>
                        </a:rPr>
                        <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$80.00 </a:t>
                      </a:r>
                      <a:r>
                        <a:rPr lang="en-GB" sz="900" u="none" cap="none" strike="noStrike">
                          <a:latin typeface="Helvetica Neue"/>
                          <a:ea typeface="Helvetica Neue"/>
                          <a:cs typeface="Helvetica Neue"/>
                          <a:sym typeface="Helvetica Neue"/>
                        </a:rPr>
                        <a:t>per person</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9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QCE Outcome:</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Maximum 2 QCE Credits.</a:t>
                      </a:r>
                      <a:endParaRPr b="1" sz="9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rPr i="1" lang="en-GB" sz="900" u="none" cap="none" strike="noStrike">
                          <a:latin typeface="Helvetica Neue"/>
                          <a:ea typeface="Helvetica Neue"/>
                          <a:cs typeface="Helvetica Neue"/>
                          <a:sym typeface="Helvetica Neue"/>
                        </a:rPr>
                        <a:t>4-Units of Competency towards SIS30321 Certificate III in Fitness</a:t>
                      </a:r>
                      <a:endParaRPr i="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595" name="Google Shape;595;p45"/>
          <p:cNvSpPr txBox="1"/>
          <p:nvPr/>
        </p:nvSpPr>
        <p:spPr>
          <a:xfrm>
            <a:off x="5192781" y="238425"/>
            <a:ext cx="36852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lang="en-GB" sz="600">
                <a:solidFill>
                  <a:srgbClr val="999999"/>
                </a:solidFill>
                <a:latin typeface="Helvetica Neue"/>
                <a:ea typeface="Helvetica Neue"/>
                <a:cs typeface="Helvetica Neue"/>
                <a:sym typeface="Helvetica Neue"/>
              </a:rPr>
              <a:t>Introduction to Sport, Fitness and </a:t>
            </a:r>
            <a:r>
              <a:rPr lang="en-GB" sz="600">
                <a:solidFill>
                  <a:srgbClr val="999999"/>
                </a:solidFill>
                <a:latin typeface="Helvetica Neue"/>
                <a:ea typeface="Helvetica Neue"/>
                <a:cs typeface="Helvetica Neue"/>
                <a:sym typeface="Helvetica Neue"/>
              </a:rPr>
              <a:t>Recreation</a:t>
            </a:r>
            <a:r>
              <a:rPr lang="en-GB" sz="600">
                <a:solidFill>
                  <a:srgbClr val="999999"/>
                </a:solidFill>
                <a:latin typeface="Helvetica Neue"/>
                <a:ea typeface="Helvetica Neue"/>
                <a:cs typeface="Helvetica Neue"/>
                <a:sym typeface="Helvetica Neue"/>
              </a:rPr>
              <a:t> - Short Course</a:t>
            </a:r>
            <a:endParaRPr b="0" i="0" sz="600" u="none" cap="none" strike="noStrike">
              <a:solidFill>
                <a:srgbClr val="999999"/>
              </a:solidFill>
              <a:latin typeface="Helvetica Neue"/>
              <a:ea typeface="Helvetica Neue"/>
              <a:cs typeface="Helvetica Neue"/>
              <a:sym typeface="Helvetica Neue"/>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pic>
        <p:nvPicPr>
          <p:cNvPr id="600" name="Google Shape;600;p46"/>
          <p:cNvPicPr preferRelativeResize="0"/>
          <p:nvPr/>
        </p:nvPicPr>
        <p:blipFill rotWithShape="1">
          <a:blip r:embed="rId3">
            <a:alphaModFix/>
          </a:blip>
          <a:srcRect b="0" l="0" r="0" t="0"/>
          <a:stretch/>
        </p:blipFill>
        <p:spPr>
          <a:xfrm>
            <a:off x="0" y="-2487"/>
            <a:ext cx="4572000" cy="5143500"/>
          </a:xfrm>
          <a:prstGeom prst="rect">
            <a:avLst/>
          </a:prstGeom>
          <a:noFill/>
          <a:ln>
            <a:noFill/>
          </a:ln>
        </p:spPr>
      </p:pic>
      <p:pic>
        <p:nvPicPr>
          <p:cNvPr id="601" name="Google Shape;601;p46"/>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602" name="Google Shape;602;p46"/>
          <p:cNvSpPr txBox="1"/>
          <p:nvPr>
            <p:ph idx="1" type="body"/>
          </p:nvPr>
        </p:nvSpPr>
        <p:spPr>
          <a:xfrm>
            <a:off x="299375" y="1842600"/>
            <a:ext cx="4053600" cy="1944900"/>
          </a:xfrm>
          <a:prstGeom prst="rect">
            <a:avLst/>
          </a:prstGeom>
          <a:noFill/>
          <a:ln>
            <a:noFill/>
          </a:ln>
        </p:spPr>
        <p:txBody>
          <a:bodyPr anchorCtr="0" anchor="t" bIns="91425" lIns="91425" spcFirstLastPara="1" rIns="91425" wrap="square" tIns="91425">
            <a:noAutofit/>
          </a:bodyPr>
          <a:lstStyle/>
          <a:p>
            <a:pPr indent="0" lvl="0" marL="0" rtl="0" algn="l">
              <a:lnSpc>
                <a:spcPct val="110000"/>
              </a:lnSpc>
              <a:spcBef>
                <a:spcPts val="0"/>
              </a:spcBef>
              <a:spcAft>
                <a:spcPts val="0"/>
              </a:spcAft>
              <a:buSzPts val="1800"/>
              <a:buNone/>
            </a:pPr>
            <a:r>
              <a:rPr lang="en-GB" sz="1200">
                <a:solidFill>
                  <a:schemeClr val="lt1"/>
                </a:solidFill>
                <a:latin typeface="Helvetica Neue Light"/>
                <a:ea typeface="Helvetica Neue Light"/>
                <a:cs typeface="Helvetica Neue Light"/>
                <a:sym typeface="Helvetica Neue Light"/>
              </a:rPr>
              <a:t>These 1-Term Short Courses are the perfect fit for schools which are looking for a 1-Term option in their Year 10 HPE or Sports Academy Programs. </a:t>
            </a:r>
            <a:endParaRPr sz="1200">
              <a:solidFill>
                <a:schemeClr val="lt1"/>
              </a:solidFill>
              <a:latin typeface="Helvetica Neue Light"/>
              <a:ea typeface="Helvetica Neue Light"/>
              <a:cs typeface="Helvetica Neue Light"/>
              <a:sym typeface="Helvetica Neue Light"/>
            </a:endParaRPr>
          </a:p>
          <a:p>
            <a:pPr indent="0" lvl="0" marL="0" rtl="0" algn="l">
              <a:lnSpc>
                <a:spcPct val="110000"/>
              </a:lnSpc>
              <a:spcBef>
                <a:spcPts val="1000"/>
              </a:spcBef>
              <a:spcAft>
                <a:spcPts val="0"/>
              </a:spcAft>
              <a:buSzPts val="1800"/>
              <a:buNone/>
            </a:pPr>
            <a:r>
              <a:rPr b="1" lang="en-GB" sz="1200">
                <a:solidFill>
                  <a:schemeClr val="lt1"/>
                </a:solidFill>
              </a:rPr>
              <a:t>Introduction to Sport and Recreation (2-Unit Short Course) topics include:</a:t>
            </a:r>
            <a:endParaRPr b="1" sz="1200">
              <a:solidFill>
                <a:schemeClr val="lt1"/>
              </a:solidFill>
            </a:endParaRPr>
          </a:p>
          <a:p>
            <a:pPr indent="-304800" lvl="0" marL="457200" rtl="0" algn="l">
              <a:lnSpc>
                <a:spcPct val="110000"/>
              </a:lnSpc>
              <a:spcBef>
                <a:spcPts val="1000"/>
              </a:spcBef>
              <a:spcAft>
                <a:spcPts val="0"/>
              </a:spcAft>
              <a:buClr>
                <a:schemeClr val="lt1"/>
              </a:buClr>
              <a:buSzPts val="1200"/>
              <a:buFont typeface="Helvetica Neue Light"/>
              <a:buChar char="●"/>
            </a:pPr>
            <a:r>
              <a:rPr lang="en-GB" sz="1200">
                <a:solidFill>
                  <a:schemeClr val="lt1"/>
                </a:solidFill>
                <a:latin typeface="Helvetica Neue Light"/>
                <a:ea typeface="Helvetica Neue Light"/>
                <a:cs typeface="Helvetica Neue Light"/>
                <a:sym typeface="Helvetica Neue Light"/>
              </a:rPr>
              <a:t>Sport Coaching and Self-Awareness.</a:t>
            </a:r>
            <a:endParaRPr sz="1200">
              <a:solidFill>
                <a:schemeClr val="lt1"/>
              </a:solidFill>
              <a:latin typeface="Helvetica Neue Light"/>
              <a:ea typeface="Helvetica Neue Light"/>
              <a:cs typeface="Helvetica Neue Light"/>
              <a:sym typeface="Helvetica Neue Light"/>
            </a:endParaRPr>
          </a:p>
          <a:p>
            <a:pPr indent="0" lvl="0" marL="0" rtl="0" algn="l">
              <a:lnSpc>
                <a:spcPct val="110000"/>
              </a:lnSpc>
              <a:spcBef>
                <a:spcPts val="1000"/>
              </a:spcBef>
              <a:spcAft>
                <a:spcPts val="0"/>
              </a:spcAft>
              <a:buSzPts val="1800"/>
              <a:buNone/>
            </a:pPr>
            <a:r>
              <a:rPr b="1" lang="en-GB" sz="1200">
                <a:solidFill>
                  <a:schemeClr val="lt1"/>
                </a:solidFill>
              </a:rPr>
              <a:t>Introduction to Fitness (2-Unit Short Course) topics include: </a:t>
            </a:r>
            <a:r>
              <a:rPr lang="en-GB" sz="1200">
                <a:solidFill>
                  <a:schemeClr val="lt1"/>
                </a:solidFill>
                <a:latin typeface="Helvetica Neue Light"/>
                <a:ea typeface="Helvetica Neue Light"/>
                <a:cs typeface="Helvetica Neue Light"/>
                <a:sym typeface="Helvetica Neue Light"/>
              </a:rPr>
              <a:t> </a:t>
            </a:r>
            <a:endParaRPr sz="1200">
              <a:solidFill>
                <a:schemeClr val="lt1"/>
              </a:solidFill>
              <a:latin typeface="Helvetica Neue Light"/>
              <a:ea typeface="Helvetica Neue Light"/>
              <a:cs typeface="Helvetica Neue Light"/>
              <a:sym typeface="Helvetica Neue Light"/>
            </a:endParaRPr>
          </a:p>
          <a:p>
            <a:pPr indent="-304800" lvl="0" marL="457200" rtl="0" algn="l">
              <a:lnSpc>
                <a:spcPct val="110000"/>
              </a:lnSpc>
              <a:spcBef>
                <a:spcPts val="1000"/>
              </a:spcBef>
              <a:spcAft>
                <a:spcPts val="0"/>
              </a:spcAft>
              <a:buClr>
                <a:schemeClr val="lt1"/>
              </a:buClr>
              <a:buSzPts val="1200"/>
              <a:buFont typeface="Helvetica Neue Light"/>
              <a:buChar char="●"/>
            </a:pPr>
            <a:r>
              <a:rPr lang="en-GB" sz="1200">
                <a:solidFill>
                  <a:schemeClr val="lt1"/>
                </a:solidFill>
                <a:latin typeface="Helvetica Neue Light"/>
                <a:ea typeface="Helvetica Neue Light"/>
                <a:cs typeface="Helvetica Neue Light"/>
                <a:sym typeface="Helvetica Neue Light"/>
              </a:rPr>
              <a:t>Fitness Programs and Body Systems.</a:t>
            </a:r>
            <a:endParaRPr sz="1200">
              <a:solidFill>
                <a:schemeClr val="lt1"/>
              </a:solidFill>
              <a:latin typeface="Helvetica Neue Light"/>
              <a:ea typeface="Helvetica Neue Light"/>
              <a:cs typeface="Helvetica Neue Light"/>
              <a:sym typeface="Helvetica Neue Light"/>
            </a:endParaRPr>
          </a:p>
        </p:txBody>
      </p:sp>
      <p:sp>
        <p:nvSpPr>
          <p:cNvPr id="603" name="Google Shape;603;p46"/>
          <p:cNvSpPr txBox="1"/>
          <p:nvPr>
            <p:ph type="title"/>
          </p:nvPr>
        </p:nvSpPr>
        <p:spPr>
          <a:xfrm>
            <a:off x="349500" y="669788"/>
            <a:ext cx="3873000" cy="1181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Introduction to Sport (1-Term) &amp; Introduction to Fitness (1-Term)</a:t>
            </a:r>
            <a:endParaRPr b="1" sz="2400">
              <a:solidFill>
                <a:schemeClr val="lt1"/>
              </a:solidFill>
            </a:endParaRPr>
          </a:p>
        </p:txBody>
      </p:sp>
      <p:graphicFrame>
        <p:nvGraphicFramePr>
          <p:cNvPr id="604" name="Google Shape;604;p46"/>
          <p:cNvGraphicFramePr/>
          <p:nvPr/>
        </p:nvGraphicFramePr>
        <p:xfrm>
          <a:off x="4871375" y="835946"/>
          <a:ext cx="3000000" cy="3000000"/>
        </p:xfrm>
        <a:graphic>
          <a:graphicData uri="http://schemas.openxmlformats.org/drawingml/2006/table">
            <a:tbl>
              <a:tblPr>
                <a:noFill/>
                <a:tableStyleId>{C0A18A65-ACCE-4C16-BACA-466F1B222D4B}</a:tableStyleId>
              </a:tblPr>
              <a:tblGrid>
                <a:gridCol w="1477600"/>
                <a:gridCol w="2472025"/>
              </a:tblGrid>
              <a:tr h="534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Delivery Format: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1-Term Format</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5925">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Timetable Requirements:</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1-Timetable Line</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43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Units of Competency:</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2 Units</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404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Suitable Year Level(s):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300"/>
                        <a:buFont typeface="Arial"/>
                        <a:buNone/>
                      </a:pPr>
                      <a:r>
                        <a:rPr b="1" lang="en-GB" sz="900" u="none" cap="none" strike="noStrike">
                          <a:solidFill>
                            <a:schemeClr val="dk1"/>
                          </a:solidFill>
                          <a:latin typeface="Helvetica Neue"/>
                          <a:ea typeface="Helvetica Neue"/>
                          <a:cs typeface="Helvetica Neue"/>
                          <a:sym typeface="Helvetica Neue"/>
                        </a:rPr>
                        <a:t>Year 10</a:t>
                      </a:r>
                      <a:r>
                        <a:rPr lang="en-GB" sz="900" u="none" cap="none" strike="noStrike">
                          <a:solidFill>
                            <a:schemeClr val="dk1"/>
                          </a:solidFill>
                          <a:latin typeface="Helvetica Neue"/>
                          <a:ea typeface="Helvetica Neue"/>
                          <a:cs typeface="Helvetica Neue"/>
                          <a:sym typeface="Helvetica Neue"/>
                        </a:rPr>
                        <a:t> (or Year 11 or 12)</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92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Study Mode: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900" u="none" cap="none" strike="noStrike">
                          <a:latin typeface="Helvetica Neue"/>
                          <a:ea typeface="Helvetica Neue"/>
                          <a:cs typeface="Helvetica Neue"/>
                          <a:sym typeface="Helvetica Neue"/>
                        </a:rPr>
                        <a:t>Combination of classroom and project-based learning, online learning (self-study) and practical work-related experience</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1025">
                <a:tc>
                  <a:txBody>
                    <a:bodyPr/>
                    <a:lstStyle/>
                    <a:p>
                      <a:pPr indent="0" lvl="0" marL="0" marR="0" rtl="0" algn="l">
                        <a:lnSpc>
                          <a:spcPct val="115000"/>
                        </a:lnSpc>
                        <a:spcBef>
                          <a:spcPts val="0"/>
                        </a:spcBef>
                        <a:spcAft>
                          <a:spcPts val="0"/>
                        </a:spcAft>
                        <a:buClr>
                          <a:srgbClr val="000000"/>
                        </a:buClr>
                        <a:buSzPts val="1500"/>
                        <a:buFont typeface="Arial"/>
                        <a:buNone/>
                      </a:pPr>
                      <a:r>
                        <a:rPr b="1" lang="en-GB" sz="900" u="none" cap="none" strike="noStrike">
                          <a:solidFill>
                            <a:srgbClr val="FFFFFF"/>
                          </a:solidFill>
                          <a:latin typeface="Helvetica Neue"/>
                          <a:ea typeface="Helvetica Neue"/>
                          <a:cs typeface="Helvetica Neue"/>
                          <a:sym typeface="Helvetica Neue"/>
                        </a:rPr>
                        <a:t>Cost </a:t>
                      </a:r>
                      <a:r>
                        <a:rPr lang="en-GB" sz="900" u="none" cap="none" strike="noStrike">
                          <a:solidFill>
                            <a:srgbClr val="FFFFFF"/>
                          </a:solidFill>
                          <a:latin typeface="Helvetica Neue"/>
                          <a:ea typeface="Helvetica Neue"/>
                          <a:cs typeface="Helvetica Neue"/>
                          <a:sym typeface="Helvetica Neue"/>
                        </a:rPr>
                        <a:t>(Fee-For-Service)</a:t>
                      </a:r>
                      <a:r>
                        <a:rPr b="1" lang="en-GB" sz="900" u="none" cap="none" strike="noStrike">
                          <a:solidFill>
                            <a:srgbClr val="FFFFFF"/>
                          </a:solidFill>
                          <a:latin typeface="Helvetica Neue"/>
                          <a:ea typeface="Helvetica Neue"/>
                          <a:cs typeface="Helvetica Neue"/>
                          <a:sym typeface="Helvetica Neue"/>
                        </a:rPr>
                        <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$55.00 </a:t>
                      </a:r>
                      <a:r>
                        <a:rPr lang="en-GB" sz="900" u="none" cap="none" strike="noStrike">
                          <a:latin typeface="Helvetica Neue"/>
                          <a:ea typeface="Helvetica Neue"/>
                          <a:cs typeface="Helvetica Neue"/>
                          <a:sym typeface="Helvetica Neue"/>
                        </a:rPr>
                        <a:t>per person</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9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QCE Outcome:</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0 QCE Credits</a:t>
                      </a:r>
                      <a:endParaRPr i="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605" name="Google Shape;605;p46"/>
          <p:cNvSpPr txBox="1"/>
          <p:nvPr/>
        </p:nvSpPr>
        <p:spPr>
          <a:xfrm>
            <a:off x="5192781" y="238425"/>
            <a:ext cx="3685200" cy="924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Clr>
                <a:schemeClr val="dk1"/>
              </a:buClr>
              <a:buSzPts val="600"/>
              <a:buFont typeface="Arial"/>
              <a:buNone/>
            </a:pPr>
            <a:r>
              <a:rPr lang="en-GB" sz="600">
                <a:solidFill>
                  <a:srgbClr val="999999"/>
                </a:solidFill>
                <a:latin typeface="Helvetica Neue"/>
                <a:ea typeface="Helvetica Neue"/>
                <a:cs typeface="Helvetica Neue"/>
                <a:sym typeface="Helvetica Neue"/>
              </a:rPr>
              <a:t>Introduction to Sport, Fitness and Recreation - Short Course</a:t>
            </a:r>
            <a:endParaRPr sz="600">
              <a:solidFill>
                <a:srgbClr val="999999"/>
              </a:solidFill>
              <a:latin typeface="Helvetica Neue"/>
              <a:ea typeface="Helvetica Neue"/>
              <a:cs typeface="Helvetica Neue"/>
              <a:sym typeface="Helvetica Neue"/>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09" name="Shape 609"/>
        <p:cNvGrpSpPr/>
        <p:nvPr/>
      </p:nvGrpSpPr>
      <p:grpSpPr>
        <a:xfrm>
          <a:off x="0" y="0"/>
          <a:ext cx="0" cy="0"/>
          <a:chOff x="0" y="0"/>
          <a:chExt cx="0" cy="0"/>
        </a:xfrm>
      </p:grpSpPr>
      <p:sp>
        <p:nvSpPr>
          <p:cNvPr id="610" name="Google Shape;610;g202c1f2e96d_0_17"/>
          <p:cNvSpPr txBox="1"/>
          <p:nvPr>
            <p:ph idx="4294967295" type="title"/>
          </p:nvPr>
        </p:nvSpPr>
        <p:spPr>
          <a:xfrm>
            <a:off x="410850" y="1372463"/>
            <a:ext cx="8322300" cy="2174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GB" sz="4300">
                <a:solidFill>
                  <a:schemeClr val="lt1"/>
                </a:solidFill>
              </a:rPr>
              <a:t>Sports Emergency Management + First Aid</a:t>
            </a:r>
            <a:endParaRPr b="1" sz="4300">
              <a:solidFill>
                <a:schemeClr val="lt1"/>
              </a:solidFill>
            </a:endParaRPr>
          </a:p>
          <a:p>
            <a:pPr indent="0" lvl="0" marL="0" rtl="0" algn="ctr">
              <a:lnSpc>
                <a:spcPct val="100000"/>
              </a:lnSpc>
              <a:spcBef>
                <a:spcPts val="0"/>
              </a:spcBef>
              <a:spcAft>
                <a:spcPts val="0"/>
              </a:spcAft>
              <a:buSzPts val="2800"/>
              <a:buNone/>
            </a:pPr>
            <a:r>
              <a:rPr b="1" lang="en-GB" sz="4300">
                <a:solidFill>
                  <a:schemeClr val="lt1"/>
                </a:solidFill>
              </a:rPr>
              <a:t> (4-Unit Short Course)</a:t>
            </a:r>
            <a:endParaRPr b="1" sz="4300">
              <a:solidFill>
                <a:schemeClr val="lt1"/>
              </a:solidFill>
            </a:endParaRPr>
          </a:p>
        </p:txBody>
      </p:sp>
      <p:pic>
        <p:nvPicPr>
          <p:cNvPr id="611" name="Google Shape;611;g202c1f2e96d_0_17"/>
          <p:cNvPicPr preferRelativeResize="0"/>
          <p:nvPr/>
        </p:nvPicPr>
        <p:blipFill rotWithShape="1">
          <a:blip r:embed="rId4">
            <a:alphaModFix/>
          </a:blip>
          <a:srcRect b="0" l="0" r="0" t="0"/>
          <a:stretch/>
        </p:blipFill>
        <p:spPr>
          <a:xfrm>
            <a:off x="3777712" y="3992425"/>
            <a:ext cx="1588576" cy="579701"/>
          </a:xfrm>
          <a:prstGeom prst="rect">
            <a:avLst/>
          </a:prstGeom>
          <a:noFill/>
          <a:ln>
            <a:noFill/>
          </a:ln>
        </p:spPr>
      </p:pic>
      <p:sp>
        <p:nvSpPr>
          <p:cNvPr id="612" name="Google Shape;612;g202c1f2e96d_0_17"/>
          <p:cNvSpPr/>
          <p:nvPr/>
        </p:nvSpPr>
        <p:spPr>
          <a:xfrm>
            <a:off x="3603813" y="709625"/>
            <a:ext cx="1936382" cy="181188"/>
          </a:xfrm>
          <a:prstGeom prst="rect">
            <a:avLst/>
          </a:prstGeom>
        </p:spPr>
        <p:txBody>
          <a:bodyPr>
            <a:prstTxWarp prst="textPlain"/>
          </a:bodyPr>
          <a:lstStyle/>
          <a:p>
            <a:pPr lvl="0" algn="ctr"/>
            <a:r>
              <a:rPr b="1" i="0">
                <a:ln cap="flat" cmpd="sng" w="9525">
                  <a:solidFill>
                    <a:srgbClr val="2DAAE2"/>
                  </a:solidFill>
                  <a:prstDash val="solid"/>
                  <a:round/>
                  <a:headEnd len="sm" w="sm" type="none"/>
                  <a:tailEnd len="sm" w="sm" type="none"/>
                </a:ln>
                <a:noFill/>
                <a:latin typeface="Helvetica Neue"/>
              </a:rPr>
              <a:t>SHORT COURSE</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pic>
        <p:nvPicPr>
          <p:cNvPr id="617" name="Google Shape;617;g202c1f2e96d_0_23"/>
          <p:cNvPicPr preferRelativeResize="0"/>
          <p:nvPr/>
        </p:nvPicPr>
        <p:blipFill rotWithShape="1">
          <a:blip r:embed="rId3">
            <a:alphaModFix/>
          </a:blip>
          <a:srcRect b="0" l="0" r="0" t="0"/>
          <a:stretch/>
        </p:blipFill>
        <p:spPr>
          <a:xfrm>
            <a:off x="0" y="-2487"/>
            <a:ext cx="4572000" cy="5143500"/>
          </a:xfrm>
          <a:prstGeom prst="rect">
            <a:avLst/>
          </a:prstGeom>
          <a:noFill/>
          <a:ln>
            <a:noFill/>
          </a:ln>
        </p:spPr>
      </p:pic>
      <p:pic>
        <p:nvPicPr>
          <p:cNvPr id="618" name="Google Shape;618;g202c1f2e96d_0_23"/>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619" name="Google Shape;619;g202c1f2e96d_0_23"/>
          <p:cNvSpPr txBox="1"/>
          <p:nvPr>
            <p:ph idx="1" type="body"/>
          </p:nvPr>
        </p:nvSpPr>
        <p:spPr>
          <a:xfrm>
            <a:off x="317025" y="2358325"/>
            <a:ext cx="4053600" cy="1296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GB" sz="1200">
                <a:solidFill>
                  <a:schemeClr val="lt1"/>
                </a:solidFill>
                <a:latin typeface="Helvetica Neue Light"/>
                <a:ea typeface="Helvetica Neue Light"/>
                <a:cs typeface="Helvetica Neue Light"/>
                <a:sym typeface="Helvetica Neue Light"/>
              </a:rPr>
              <a:t>This 4-Unit Short Course is a great Year 10 option for HPE or Sports Academy Programs. </a:t>
            </a:r>
            <a:endParaRPr sz="120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1000"/>
              </a:spcAft>
              <a:buSzPts val="1800"/>
              <a:buNone/>
            </a:pPr>
            <a:r>
              <a:rPr lang="en-GB" sz="1200">
                <a:solidFill>
                  <a:schemeClr val="lt1"/>
                </a:solidFill>
                <a:latin typeface="Helvetica Neue Light"/>
                <a:ea typeface="Helvetica Neue Light"/>
                <a:cs typeface="Helvetica Neue Light"/>
                <a:sym typeface="Helvetica Neue Light"/>
              </a:rPr>
              <a:t>Topics of study include emergency management, risk awareness, responding to emergencies, working safely, first aid and cardiopulmonary resuscitation.</a:t>
            </a:r>
            <a:endParaRPr sz="1200">
              <a:solidFill>
                <a:schemeClr val="lt1"/>
              </a:solidFill>
              <a:latin typeface="Helvetica Neue Light"/>
              <a:ea typeface="Helvetica Neue Light"/>
              <a:cs typeface="Helvetica Neue Light"/>
              <a:sym typeface="Helvetica Neue Light"/>
            </a:endParaRPr>
          </a:p>
        </p:txBody>
      </p:sp>
      <p:sp>
        <p:nvSpPr>
          <p:cNvPr id="620" name="Google Shape;620;g202c1f2e96d_0_23"/>
          <p:cNvSpPr txBox="1"/>
          <p:nvPr>
            <p:ph type="title"/>
          </p:nvPr>
        </p:nvSpPr>
        <p:spPr>
          <a:xfrm>
            <a:off x="317025" y="1048404"/>
            <a:ext cx="3873000" cy="1188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Sports Emergency Management + First Aid</a:t>
            </a:r>
            <a:endParaRPr b="1" sz="2400">
              <a:solidFill>
                <a:schemeClr val="lt1"/>
              </a:solidFill>
            </a:endParaRPr>
          </a:p>
          <a:p>
            <a:pPr indent="0" lvl="0" marL="0" rtl="0" algn="l">
              <a:lnSpc>
                <a:spcPct val="90000"/>
              </a:lnSpc>
              <a:spcBef>
                <a:spcPts val="0"/>
              </a:spcBef>
              <a:spcAft>
                <a:spcPts val="0"/>
              </a:spcAft>
              <a:buSzPts val="1100"/>
              <a:buNone/>
            </a:pPr>
            <a:r>
              <a:rPr b="1" lang="en-GB" sz="2400">
                <a:solidFill>
                  <a:schemeClr val="lt1"/>
                </a:solidFill>
              </a:rPr>
              <a:t>(4-Unit Short Course)</a:t>
            </a:r>
            <a:endParaRPr b="1" sz="2400">
              <a:solidFill>
                <a:schemeClr val="lt1"/>
              </a:solidFill>
            </a:endParaRPr>
          </a:p>
        </p:txBody>
      </p:sp>
      <p:graphicFrame>
        <p:nvGraphicFramePr>
          <p:cNvPr id="621" name="Google Shape;621;g202c1f2e96d_0_23"/>
          <p:cNvGraphicFramePr/>
          <p:nvPr/>
        </p:nvGraphicFramePr>
        <p:xfrm>
          <a:off x="4889025" y="689384"/>
          <a:ext cx="3000000" cy="3000000"/>
        </p:xfrm>
        <a:graphic>
          <a:graphicData uri="http://schemas.openxmlformats.org/drawingml/2006/table">
            <a:tbl>
              <a:tblPr>
                <a:noFill/>
                <a:tableStyleId>{C0A18A65-ACCE-4C16-BACA-466F1B222D4B}</a:tableStyleId>
              </a:tblPr>
              <a:tblGrid>
                <a:gridCol w="1477600"/>
                <a:gridCol w="2472025"/>
              </a:tblGrid>
              <a:tr h="534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Delivery Format: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a:latin typeface="Helvetica Neue"/>
                          <a:ea typeface="Helvetica Neue"/>
                          <a:cs typeface="Helvetica Neue"/>
                          <a:sym typeface="Helvetica Neue"/>
                        </a:rPr>
                        <a:t>1</a:t>
                      </a:r>
                      <a:r>
                        <a:rPr b="1" lang="en-GB" sz="900" u="none" cap="none" strike="noStrike">
                          <a:latin typeface="Helvetica Neue"/>
                          <a:ea typeface="Helvetica Neue"/>
                          <a:cs typeface="Helvetica Neue"/>
                          <a:sym typeface="Helvetica Neue"/>
                        </a:rPr>
                        <a:t>-Term Format</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5925">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Timetable Requirements:</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1-Timetable Line</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43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Units of Competency:</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4 Units</a:t>
                      </a:r>
                      <a:endParaRPr b="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404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Suitable Year Level(s):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latin typeface="Helvetica Neue"/>
                          <a:ea typeface="Helvetica Neue"/>
                          <a:cs typeface="Helvetica Neue"/>
                          <a:sym typeface="Helvetica Neue"/>
                        </a:rPr>
                        <a:t>Year 10</a:t>
                      </a:r>
                      <a:r>
                        <a:rPr lang="en-GB" sz="900" u="none" cap="none" strike="noStrike">
                          <a:latin typeface="Helvetica Neue"/>
                          <a:ea typeface="Helvetica Neue"/>
                          <a:cs typeface="Helvetica Neue"/>
                          <a:sym typeface="Helvetica Neue"/>
                        </a:rPr>
                        <a:t> (or Year 11 or 12)</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92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Study Mode: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900" u="none" cap="none" strike="noStrike">
                          <a:latin typeface="Helvetica Neue"/>
                          <a:ea typeface="Helvetica Neue"/>
                          <a:cs typeface="Helvetica Neue"/>
                          <a:sym typeface="Helvetica Neue"/>
                        </a:rPr>
                        <a:t>Combination of classroom and project-based learning, online learning (self-study) and practical work-related experience</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1025">
                <a:tc>
                  <a:txBody>
                    <a:bodyPr/>
                    <a:lstStyle/>
                    <a:p>
                      <a:pPr indent="0" lvl="0" marL="0" marR="0" rtl="0" algn="l">
                        <a:lnSpc>
                          <a:spcPct val="115000"/>
                        </a:lnSpc>
                        <a:spcBef>
                          <a:spcPts val="0"/>
                        </a:spcBef>
                        <a:spcAft>
                          <a:spcPts val="0"/>
                        </a:spcAft>
                        <a:buClr>
                          <a:srgbClr val="000000"/>
                        </a:buClr>
                        <a:buSzPts val="1500"/>
                        <a:buFont typeface="Arial"/>
                        <a:buNone/>
                      </a:pPr>
                      <a:r>
                        <a:rPr b="1" lang="en-GB" sz="900" u="none" cap="none" strike="noStrike">
                          <a:solidFill>
                            <a:srgbClr val="FFFFFF"/>
                          </a:solidFill>
                          <a:latin typeface="Helvetica Neue"/>
                          <a:ea typeface="Helvetica Neue"/>
                          <a:cs typeface="Helvetica Neue"/>
                          <a:sym typeface="Helvetica Neue"/>
                        </a:rPr>
                        <a:t>Cost </a:t>
                      </a:r>
                      <a:r>
                        <a:rPr lang="en-GB" sz="900" u="none" cap="none" strike="noStrike">
                          <a:solidFill>
                            <a:srgbClr val="FFFFFF"/>
                          </a:solidFill>
                          <a:latin typeface="Helvetica Neue"/>
                          <a:ea typeface="Helvetica Neue"/>
                          <a:cs typeface="Helvetica Neue"/>
                          <a:sym typeface="Helvetica Neue"/>
                        </a:rPr>
                        <a:t>(Fee-For-Service)</a:t>
                      </a:r>
                      <a:r>
                        <a:rPr b="1" lang="en-GB" sz="900" u="none" cap="none" strike="noStrike">
                          <a:solidFill>
                            <a:srgbClr val="FFFFFF"/>
                          </a:solidFill>
                          <a:latin typeface="Helvetica Neue"/>
                          <a:ea typeface="Helvetica Neue"/>
                          <a:cs typeface="Helvetica Neue"/>
                          <a:sym typeface="Helvetica Neue"/>
                        </a:rPr>
                        <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$80.00 </a:t>
                      </a:r>
                      <a:r>
                        <a:rPr lang="en-GB" sz="900" u="none" cap="none" strike="noStrike">
                          <a:latin typeface="Helvetica Neue"/>
                          <a:ea typeface="Helvetica Neue"/>
                          <a:cs typeface="Helvetica Neue"/>
                          <a:sym typeface="Helvetica Neue"/>
                        </a:rPr>
                        <a:t>per person</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9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QCE Outcome:</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Maximum 2 QCE Credits.</a:t>
                      </a:r>
                      <a:endParaRPr b="1" sz="9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rPr i="1" lang="en-GB" sz="900" u="none" cap="none" strike="noStrike">
                          <a:latin typeface="Helvetica Neue"/>
                          <a:ea typeface="Helvetica Neue"/>
                          <a:cs typeface="Helvetica Neue"/>
                          <a:sym typeface="Helvetica Neue"/>
                        </a:rPr>
                        <a:t>4-Units of Competency towards SIS</a:t>
                      </a:r>
                      <a:r>
                        <a:rPr i="1" lang="en-GB" sz="900">
                          <a:latin typeface="Helvetica Neue"/>
                          <a:ea typeface="Helvetica Neue"/>
                          <a:cs typeface="Helvetica Neue"/>
                          <a:sym typeface="Helvetica Neue"/>
                        </a:rPr>
                        <a:t>2</a:t>
                      </a:r>
                      <a:r>
                        <a:rPr i="1" lang="en-GB" sz="900" u="none" cap="none" strike="noStrike">
                          <a:latin typeface="Helvetica Neue"/>
                          <a:ea typeface="Helvetica Neue"/>
                          <a:cs typeface="Helvetica Neue"/>
                          <a:sym typeface="Helvetica Neue"/>
                        </a:rPr>
                        <a:t>0321 Certificate II in Sport Coaching</a:t>
                      </a:r>
                      <a:endParaRPr i="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622" name="Google Shape;622;g202c1f2e96d_0_23"/>
          <p:cNvSpPr txBox="1"/>
          <p:nvPr/>
        </p:nvSpPr>
        <p:spPr>
          <a:xfrm>
            <a:off x="5192781" y="238425"/>
            <a:ext cx="36852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lang="en-GB" sz="600">
                <a:solidFill>
                  <a:srgbClr val="999999"/>
                </a:solidFill>
                <a:latin typeface="Helvetica Neue"/>
                <a:ea typeface="Helvetica Neue"/>
                <a:cs typeface="Helvetica Neue"/>
                <a:sym typeface="Helvetica Neue"/>
              </a:rPr>
              <a:t>Sports Emergency Management + First Aid - 4 Unit Short Course</a:t>
            </a:r>
            <a:endParaRPr b="0" i="0" sz="600" u="none" cap="none" strike="noStrike">
              <a:solidFill>
                <a:srgbClr val="999999"/>
              </a:solidFill>
              <a:latin typeface="Helvetica Neue"/>
              <a:ea typeface="Helvetica Neue"/>
              <a:cs typeface="Helvetica Neue"/>
              <a:sym typeface="Helvetica Neue"/>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26" name="Shape 626"/>
        <p:cNvGrpSpPr/>
        <p:nvPr/>
      </p:nvGrpSpPr>
      <p:grpSpPr>
        <a:xfrm>
          <a:off x="0" y="0"/>
          <a:ext cx="0" cy="0"/>
          <a:chOff x="0" y="0"/>
          <a:chExt cx="0" cy="0"/>
        </a:xfrm>
      </p:grpSpPr>
      <p:sp>
        <p:nvSpPr>
          <p:cNvPr id="627" name="Google Shape;627;p47"/>
          <p:cNvSpPr txBox="1"/>
          <p:nvPr>
            <p:ph idx="4294967295" type="title"/>
          </p:nvPr>
        </p:nvSpPr>
        <p:spPr>
          <a:xfrm>
            <a:off x="410850" y="1632481"/>
            <a:ext cx="8322300" cy="1546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GB" sz="4300">
                <a:solidFill>
                  <a:schemeClr val="lt1"/>
                </a:solidFill>
              </a:rPr>
              <a:t>HLTAID011</a:t>
            </a:r>
            <a:endParaRPr b="1" sz="4300">
              <a:solidFill>
                <a:schemeClr val="lt1"/>
              </a:solidFill>
            </a:endParaRPr>
          </a:p>
          <a:p>
            <a:pPr indent="0" lvl="0" marL="0" rtl="0" algn="ctr">
              <a:lnSpc>
                <a:spcPct val="100000"/>
              </a:lnSpc>
              <a:spcBef>
                <a:spcPts val="0"/>
              </a:spcBef>
              <a:spcAft>
                <a:spcPts val="0"/>
              </a:spcAft>
              <a:buSzPts val="2800"/>
              <a:buNone/>
            </a:pPr>
            <a:r>
              <a:rPr b="1" lang="en-GB" sz="4300">
                <a:solidFill>
                  <a:schemeClr val="lt1"/>
                </a:solidFill>
              </a:rPr>
              <a:t>Provide First Aid</a:t>
            </a:r>
            <a:endParaRPr b="1" sz="4300">
              <a:solidFill>
                <a:schemeClr val="lt1"/>
              </a:solidFill>
            </a:endParaRPr>
          </a:p>
        </p:txBody>
      </p:sp>
      <p:pic>
        <p:nvPicPr>
          <p:cNvPr id="628" name="Google Shape;628;p47"/>
          <p:cNvPicPr preferRelativeResize="0"/>
          <p:nvPr/>
        </p:nvPicPr>
        <p:blipFill rotWithShape="1">
          <a:blip r:embed="rId4">
            <a:alphaModFix/>
          </a:blip>
          <a:srcRect b="0" l="0" r="0" t="0"/>
          <a:stretch/>
        </p:blipFill>
        <p:spPr>
          <a:xfrm>
            <a:off x="3777712" y="3992425"/>
            <a:ext cx="1588576" cy="579701"/>
          </a:xfrm>
          <a:prstGeom prst="rect">
            <a:avLst/>
          </a:prstGeom>
          <a:noFill/>
          <a:ln>
            <a:noFill/>
          </a:ln>
        </p:spPr>
      </p:pic>
      <p:sp>
        <p:nvSpPr>
          <p:cNvPr id="629" name="Google Shape;629;p47"/>
          <p:cNvSpPr/>
          <p:nvPr/>
        </p:nvSpPr>
        <p:spPr>
          <a:xfrm>
            <a:off x="2500438" y="709625"/>
            <a:ext cx="4143102" cy="181188"/>
          </a:xfrm>
          <a:prstGeom prst="rect">
            <a:avLst/>
          </a:prstGeom>
        </p:spPr>
        <p:txBody>
          <a:bodyPr>
            <a:prstTxWarp prst="textPlain"/>
          </a:bodyPr>
          <a:lstStyle/>
          <a:p>
            <a:pPr lvl="0" algn="ctr"/>
            <a:r>
              <a:rPr b="1" i="0">
                <a:ln cap="flat" cmpd="sng" w="9525">
                  <a:solidFill>
                    <a:srgbClr val="FB3941"/>
                  </a:solidFill>
                  <a:prstDash val="solid"/>
                  <a:round/>
                  <a:headEnd len="sm" w="sm" type="none"/>
                  <a:tailEnd len="sm" w="sm" type="none"/>
                </a:ln>
                <a:noFill/>
                <a:latin typeface="Helvetica Neue"/>
              </a:rPr>
              <a:t>FIRST AID &amp; CPR SHORT COURSES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Google Shape;90;p5"/>
          <p:cNvSpPr txBox="1"/>
          <p:nvPr>
            <p:ph idx="4294967295" type="title"/>
          </p:nvPr>
        </p:nvSpPr>
        <p:spPr>
          <a:xfrm>
            <a:off x="383075" y="826950"/>
            <a:ext cx="3250500" cy="84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GB" sz="2180">
                <a:solidFill>
                  <a:schemeClr val="lt1"/>
                </a:solidFill>
              </a:rPr>
              <a:t>REAL SKILLS FOR REAL CAREERS</a:t>
            </a:r>
            <a:endParaRPr b="1" sz="2180">
              <a:solidFill>
                <a:schemeClr val="lt1"/>
              </a:solidFill>
            </a:endParaRPr>
          </a:p>
        </p:txBody>
      </p:sp>
      <p:pic>
        <p:nvPicPr>
          <p:cNvPr id="91" name="Google Shape;91;p5"/>
          <p:cNvPicPr preferRelativeResize="0"/>
          <p:nvPr/>
        </p:nvPicPr>
        <p:blipFill rotWithShape="1">
          <a:blip r:embed="rId4">
            <a:alphaModFix amt="70000"/>
          </a:blip>
          <a:srcRect b="0" l="0" r="0" t="0"/>
          <a:stretch/>
        </p:blipFill>
        <p:spPr>
          <a:xfrm>
            <a:off x="202300" y="4645526"/>
            <a:ext cx="888525" cy="324225"/>
          </a:xfrm>
          <a:prstGeom prst="rect">
            <a:avLst/>
          </a:prstGeom>
          <a:noFill/>
          <a:ln>
            <a:noFill/>
          </a:ln>
        </p:spPr>
      </p:pic>
      <p:graphicFrame>
        <p:nvGraphicFramePr>
          <p:cNvPr id="92" name="Google Shape;92;p5"/>
          <p:cNvGraphicFramePr/>
          <p:nvPr/>
        </p:nvGraphicFramePr>
        <p:xfrm>
          <a:off x="3406125" y="826938"/>
          <a:ext cx="3000000" cy="3000000"/>
        </p:xfrm>
        <a:graphic>
          <a:graphicData uri="http://schemas.openxmlformats.org/drawingml/2006/table">
            <a:tbl>
              <a:tblPr>
                <a:noFill/>
                <a:tableStyleId>{C0A18A65-ACCE-4C16-BACA-466F1B222D4B}</a:tableStyleId>
              </a:tblPr>
              <a:tblGrid>
                <a:gridCol w="2628025"/>
                <a:gridCol w="2628025"/>
              </a:tblGrid>
              <a:tr h="731125">
                <a:tc>
                  <a:txBody>
                    <a:bodyPr/>
                    <a:lstStyle/>
                    <a:p>
                      <a:pPr indent="0" lvl="0" marL="0" marR="0" rtl="0" algn="ctr">
                        <a:lnSpc>
                          <a:spcPct val="115000"/>
                        </a:lnSpc>
                        <a:spcBef>
                          <a:spcPts val="0"/>
                        </a:spcBef>
                        <a:spcAft>
                          <a:spcPts val="0"/>
                        </a:spcAft>
                        <a:buClr>
                          <a:srgbClr val="000000"/>
                        </a:buClr>
                        <a:buSzPts val="1100"/>
                        <a:buFont typeface="Arial"/>
                        <a:buNone/>
                      </a:pPr>
                      <a:r>
                        <a:rPr lang="en-GB" sz="1000" u="none" cap="none" strike="noStrike">
                          <a:solidFill>
                            <a:schemeClr val="lt1"/>
                          </a:solidFill>
                          <a:latin typeface="Helvetica Neue"/>
                          <a:ea typeface="Helvetica Neue"/>
                          <a:cs typeface="Helvetica Neue"/>
                          <a:sym typeface="Helvetica Neue"/>
                        </a:rPr>
                        <a:t>Custom-Built, Student and Teacher Friendly Online Learner Management System (LMS)</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Flexible and Student-Friendly Programs Delivered in 1, 2 and 3-Year Formats</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r>
              <a:tr h="731125">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Certificate Programs Purpose Built For Secondary Schools (Years 10-12) By Industry and Education Experts</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Practical Learning and Project-Based Learning assisting students to acquire key enterprise skills for future world of work</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r>
              <a:tr h="731125">
                <a:tc>
                  <a:txBody>
                    <a:bodyPr/>
                    <a:lstStyle/>
                    <a:p>
                      <a:pPr indent="0" lvl="0" marL="0" marR="0" rtl="0" algn="ctr">
                        <a:lnSpc>
                          <a:spcPct val="100000"/>
                        </a:lnSpc>
                        <a:spcBef>
                          <a:spcPts val="0"/>
                        </a:spcBef>
                        <a:spcAft>
                          <a:spcPts val="0"/>
                        </a:spcAft>
                        <a:buClr>
                          <a:srgbClr val="000000"/>
                        </a:buClr>
                        <a:buSzPts val="1100"/>
                        <a:buFont typeface="Arial"/>
                        <a:buNone/>
                      </a:pPr>
                      <a:r>
                        <a:rPr lang="en-GB" sz="1000" u="none" cap="none" strike="noStrike">
                          <a:solidFill>
                            <a:schemeClr val="lt1"/>
                          </a:solidFill>
                          <a:latin typeface="Helvetica Neue"/>
                          <a:ea typeface="Helvetica Neue"/>
                          <a:cs typeface="Helvetica Neue"/>
                          <a:sym typeface="Helvetica Neue"/>
                        </a:rPr>
                        <a:t>Binnacle Certificate Programs Contribute to a students QCE Credits and ATAR Ranking</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Live and Up-To-The-Minute Student Feedback and Progress Reporting - Take the stress out of teacher marking</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r>
              <a:tr h="731125">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All Teaching and Assessment Resources Developed for Teachers to save your time and ‘Allow Teachers To Teach’</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World-class Teachers Professional Development Opportunities (Workshops, Webinars, ViSC Conference)</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r>
              <a:tr h="731125">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Programs Delivered By Industry-Qualified Trainer and Assessors (Teachers) in a familiar School Environment</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chemeClr val="lt1"/>
                          </a:solidFill>
                          <a:latin typeface="Helvetica Neue"/>
                          <a:ea typeface="Helvetica Neue"/>
                          <a:cs typeface="Helvetica Neue"/>
                          <a:sym typeface="Helvetica Neue"/>
                        </a:rPr>
                        <a:t>Dedicated Teacher and Customer Support Team - Direct Access to Program Management and Admin Support Team</a:t>
                      </a:r>
                      <a:endParaRPr sz="1000" u="none" cap="none" strike="noStrike">
                        <a:solidFill>
                          <a:schemeClr val="lt1"/>
                        </a:solidFill>
                        <a:latin typeface="Helvetica Neue"/>
                        <a:ea typeface="Helvetica Neue"/>
                        <a:cs typeface="Helvetica Neue"/>
                        <a:sym typeface="Helvetica Neue"/>
                      </a:endParaRPr>
                    </a:p>
                  </a:txBody>
                  <a:tcPr marT="91425" marB="91425" marR="91425" marL="91425" anchor="ctr">
                    <a:lnL cap="flat" cmpd="sng" w="28575">
                      <a:solidFill>
                        <a:srgbClr val="2DAAE2"/>
                      </a:solidFill>
                      <a:prstDash val="solid"/>
                      <a:round/>
                      <a:headEnd len="sm" w="sm" type="none"/>
                      <a:tailEnd len="sm" w="sm" type="none"/>
                    </a:lnL>
                    <a:lnR cap="flat" cmpd="sng" w="28575">
                      <a:solidFill>
                        <a:srgbClr val="2DAAE2"/>
                      </a:solidFill>
                      <a:prstDash val="solid"/>
                      <a:round/>
                      <a:headEnd len="sm" w="sm" type="none"/>
                      <a:tailEnd len="sm" w="sm" type="none"/>
                    </a:lnR>
                    <a:lnT cap="flat" cmpd="sng" w="28575">
                      <a:solidFill>
                        <a:srgbClr val="2DAAE2"/>
                      </a:solidFill>
                      <a:prstDash val="solid"/>
                      <a:round/>
                      <a:headEnd len="sm" w="sm" type="none"/>
                      <a:tailEnd len="sm" w="sm" type="none"/>
                    </a:lnT>
                    <a:lnB cap="flat" cmpd="sng" w="28575">
                      <a:solidFill>
                        <a:srgbClr val="2DAAE2"/>
                      </a:solidFill>
                      <a:prstDash val="solid"/>
                      <a:round/>
                      <a:headEnd len="sm" w="sm" type="none"/>
                      <a:tailEnd len="sm" w="sm" type="none"/>
                    </a:lnB>
                  </a:tcP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pic>
        <p:nvPicPr>
          <p:cNvPr id="634" name="Google Shape;634;p48"/>
          <p:cNvPicPr preferRelativeResize="0"/>
          <p:nvPr/>
        </p:nvPicPr>
        <p:blipFill rotWithShape="1">
          <a:blip r:embed="rId3">
            <a:alphaModFix/>
          </a:blip>
          <a:srcRect b="0" l="0" r="0" t="0"/>
          <a:stretch/>
        </p:blipFill>
        <p:spPr>
          <a:xfrm>
            <a:off x="0" y="-2487"/>
            <a:ext cx="4572000" cy="5143500"/>
          </a:xfrm>
          <a:prstGeom prst="rect">
            <a:avLst/>
          </a:prstGeom>
          <a:noFill/>
          <a:ln>
            <a:noFill/>
          </a:ln>
        </p:spPr>
      </p:pic>
      <p:pic>
        <p:nvPicPr>
          <p:cNvPr id="635" name="Google Shape;635;p48"/>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636" name="Google Shape;636;p48"/>
          <p:cNvSpPr txBox="1"/>
          <p:nvPr>
            <p:ph idx="1" type="body"/>
          </p:nvPr>
        </p:nvSpPr>
        <p:spPr>
          <a:xfrm>
            <a:off x="299375" y="1298400"/>
            <a:ext cx="4053600" cy="325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GB" sz="1100">
                <a:solidFill>
                  <a:schemeClr val="lt1"/>
                </a:solidFill>
                <a:latin typeface="Helvetica Neue Light"/>
                <a:ea typeface="Helvetica Neue Light"/>
                <a:cs typeface="Helvetica Neue Light"/>
                <a:sym typeface="Helvetica Neue Light"/>
              </a:rPr>
              <a:t>Students learn to confidently manage emergency situations and provide first aid care to a casualty. It is suitable for both people in a workplace and members of the public who want first aid training.</a:t>
            </a:r>
            <a:endParaRPr sz="110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0"/>
              </a:spcAft>
              <a:buSzPts val="1800"/>
              <a:buNone/>
            </a:pPr>
            <a:r>
              <a:rPr lang="en-GB" sz="1100">
                <a:solidFill>
                  <a:schemeClr val="lt1"/>
                </a:solidFill>
                <a:latin typeface="Helvetica Neue Light"/>
                <a:ea typeface="Helvetica Neue Light"/>
                <a:cs typeface="Helvetica Neue Light"/>
                <a:sym typeface="Helvetica Neue Light"/>
              </a:rPr>
              <a:t>Binnacle Training recommends, in line with Australian Resuscitation Council guidelines, that First Aid skills are recertified every 3 years, and CPR skills are recertified every 12 months.</a:t>
            </a:r>
            <a:endParaRPr sz="110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0"/>
              </a:spcAft>
              <a:buSzPts val="1800"/>
              <a:buNone/>
            </a:pPr>
            <a:r>
              <a:rPr lang="en-GB" sz="1100">
                <a:solidFill>
                  <a:schemeClr val="lt1"/>
                </a:solidFill>
                <a:latin typeface="Helvetica Neue Light"/>
                <a:ea typeface="Helvetica Neue Light"/>
                <a:cs typeface="Helvetica Neue Light"/>
                <a:sym typeface="Helvetica Neue Light"/>
              </a:rPr>
              <a:t>Participants are required to undertake practical training and assessment at floor level which includes demonstrating CPR on a manikin for at least two minutes.</a:t>
            </a:r>
            <a:endParaRPr sz="110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0"/>
              </a:spcAft>
              <a:buSzPts val="1800"/>
              <a:buNone/>
            </a:pPr>
            <a:r>
              <a:rPr lang="en-GB" sz="1100">
                <a:solidFill>
                  <a:schemeClr val="lt1"/>
                </a:solidFill>
                <a:latin typeface="Helvetica Neue Light"/>
                <a:ea typeface="Helvetica Neue Light"/>
                <a:cs typeface="Helvetica Neue Light"/>
                <a:sym typeface="Helvetica Neue Light"/>
              </a:rPr>
              <a:t>Participants must attend 100% of this first aid training and will also require suitable language, literacy and numeracy skills to complete the course.</a:t>
            </a:r>
            <a:endParaRPr sz="110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1000"/>
              </a:spcAft>
              <a:buSzPts val="1800"/>
              <a:buNone/>
            </a:pPr>
            <a:r>
              <a:t/>
            </a:r>
            <a:endParaRPr sz="1000">
              <a:solidFill>
                <a:schemeClr val="lt1"/>
              </a:solidFill>
              <a:latin typeface="Helvetica Neue Light"/>
              <a:ea typeface="Helvetica Neue Light"/>
              <a:cs typeface="Helvetica Neue Light"/>
              <a:sym typeface="Helvetica Neue Light"/>
            </a:endParaRPr>
          </a:p>
        </p:txBody>
      </p:sp>
      <p:sp>
        <p:nvSpPr>
          <p:cNvPr id="637" name="Google Shape;637;p48"/>
          <p:cNvSpPr txBox="1"/>
          <p:nvPr>
            <p:ph type="title"/>
          </p:nvPr>
        </p:nvSpPr>
        <p:spPr>
          <a:xfrm>
            <a:off x="299375" y="501600"/>
            <a:ext cx="3873000" cy="796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HLTAID011</a:t>
            </a:r>
            <a:endParaRPr b="1" sz="2400">
              <a:solidFill>
                <a:schemeClr val="lt1"/>
              </a:solidFill>
            </a:endParaRPr>
          </a:p>
          <a:p>
            <a:pPr indent="0" lvl="0" marL="0" rtl="0" algn="l">
              <a:lnSpc>
                <a:spcPct val="90000"/>
              </a:lnSpc>
              <a:spcBef>
                <a:spcPts val="0"/>
              </a:spcBef>
              <a:spcAft>
                <a:spcPts val="0"/>
              </a:spcAft>
              <a:buSzPts val="1100"/>
              <a:buNone/>
            </a:pPr>
            <a:r>
              <a:rPr b="1" lang="en-GB" sz="2400">
                <a:solidFill>
                  <a:schemeClr val="lt1"/>
                </a:solidFill>
              </a:rPr>
              <a:t>Provide First Aid</a:t>
            </a:r>
            <a:endParaRPr b="1" sz="2400">
              <a:solidFill>
                <a:schemeClr val="lt1"/>
              </a:solidFill>
            </a:endParaRPr>
          </a:p>
        </p:txBody>
      </p:sp>
      <p:graphicFrame>
        <p:nvGraphicFramePr>
          <p:cNvPr id="638" name="Google Shape;638;p48"/>
          <p:cNvGraphicFramePr/>
          <p:nvPr/>
        </p:nvGraphicFramePr>
        <p:xfrm>
          <a:off x="4871375" y="773164"/>
          <a:ext cx="3000000" cy="3000000"/>
        </p:xfrm>
        <a:graphic>
          <a:graphicData uri="http://schemas.openxmlformats.org/drawingml/2006/table">
            <a:tbl>
              <a:tblPr>
                <a:noFill/>
                <a:tableStyleId>{C0A18A65-ACCE-4C16-BACA-466F1B222D4B}</a:tableStyleId>
              </a:tblPr>
              <a:tblGrid>
                <a:gridCol w="1477600"/>
                <a:gridCol w="2472025"/>
              </a:tblGrid>
              <a:tr h="534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Delivery Format: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B262A"/>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800" u="none" cap="none" strike="noStrike">
                          <a:latin typeface="Helvetica Neue"/>
                          <a:ea typeface="Helvetica Neue"/>
                          <a:cs typeface="Helvetica Neue"/>
                          <a:sym typeface="Helvetica Neue"/>
                        </a:rPr>
                        <a:t>This course has the following course duration options:</a:t>
                      </a:r>
                      <a:endParaRPr b="1" sz="800" u="none" cap="none" strike="noStrike">
                        <a:latin typeface="Helvetica Neue"/>
                        <a:ea typeface="Helvetica Neue"/>
                        <a:cs typeface="Helvetica Neue"/>
                        <a:sym typeface="Helvetica Neue"/>
                      </a:endParaRPr>
                    </a:p>
                    <a:p>
                      <a:pPr indent="-279400" lvl="0" marL="360000" marR="0" rtl="0" algn="l">
                        <a:lnSpc>
                          <a:spcPct val="115000"/>
                        </a:lnSpc>
                        <a:spcBef>
                          <a:spcPts val="600"/>
                        </a:spcBef>
                        <a:spcAft>
                          <a:spcPts val="0"/>
                        </a:spcAft>
                        <a:buClr>
                          <a:srgbClr val="000000"/>
                        </a:buClr>
                        <a:buSzPts val="800"/>
                        <a:buFont typeface="Helvetica Neue"/>
                        <a:buChar char="●"/>
                      </a:pPr>
                      <a:r>
                        <a:rPr b="1" lang="en-GB" sz="800" u="none" cap="none" strike="noStrike">
                          <a:latin typeface="Helvetica Neue"/>
                          <a:ea typeface="Helvetica Neue"/>
                          <a:cs typeface="Helvetica Neue"/>
                          <a:sym typeface="Helvetica Neue"/>
                        </a:rPr>
                        <a:t>School Term Delivery:</a:t>
                      </a:r>
                      <a:r>
                        <a:rPr lang="en-GB" sz="800" u="none" cap="none" strike="noStrike">
                          <a:latin typeface="Helvetica Neue"/>
                          <a:ea typeface="Helvetica Neue"/>
                          <a:cs typeface="Helvetica Neue"/>
                          <a:sym typeface="Helvetica Neue"/>
                        </a:rPr>
                        <a:t> 12 x 70 min lessons</a:t>
                      </a:r>
                      <a:endParaRPr sz="800" u="none" cap="none" strike="noStrike">
                        <a:latin typeface="Helvetica Neue"/>
                        <a:ea typeface="Helvetica Neue"/>
                        <a:cs typeface="Helvetica Neue"/>
                        <a:sym typeface="Helvetica Neue"/>
                      </a:endParaRPr>
                    </a:p>
                    <a:p>
                      <a:pPr indent="-279400" lvl="0" marL="360000" marR="0" rtl="0" algn="l">
                        <a:lnSpc>
                          <a:spcPct val="115000"/>
                        </a:lnSpc>
                        <a:spcBef>
                          <a:spcPts val="0"/>
                        </a:spcBef>
                        <a:spcAft>
                          <a:spcPts val="0"/>
                        </a:spcAft>
                        <a:buClr>
                          <a:srgbClr val="000000"/>
                        </a:buClr>
                        <a:buSzPts val="800"/>
                        <a:buFont typeface="Helvetica Neue"/>
                        <a:buChar char="●"/>
                      </a:pPr>
                      <a:r>
                        <a:rPr b="1" lang="en-GB" sz="800" u="none" cap="none" strike="noStrike">
                          <a:latin typeface="Helvetica Neue"/>
                          <a:ea typeface="Helvetica Neue"/>
                          <a:cs typeface="Helvetica Neue"/>
                          <a:sym typeface="Helvetica Neue"/>
                        </a:rPr>
                        <a:t>Two-Day Delivery:</a:t>
                      </a:r>
                      <a:r>
                        <a:rPr lang="en-GB" sz="800" u="none" cap="none" strike="noStrike">
                          <a:latin typeface="Helvetica Neue"/>
                          <a:ea typeface="Helvetica Neue"/>
                          <a:cs typeface="Helvetica Neue"/>
                          <a:sym typeface="Helvetica Neue"/>
                        </a:rPr>
                        <a:t> 10 hours (2 x 5-hour days).</a:t>
                      </a:r>
                      <a:endParaRPr sz="800" u="none" cap="none" strike="noStrike">
                        <a:latin typeface="Helvetica Neue"/>
                        <a:ea typeface="Helvetica Neue"/>
                        <a:cs typeface="Helvetica Neue"/>
                        <a:sym typeface="Helvetica Neue"/>
                      </a:endParaRPr>
                    </a:p>
                    <a:p>
                      <a:pPr indent="-279400" lvl="0" marL="360000" marR="0" rtl="0" algn="l">
                        <a:lnSpc>
                          <a:spcPct val="115000"/>
                        </a:lnSpc>
                        <a:spcBef>
                          <a:spcPts val="0"/>
                        </a:spcBef>
                        <a:spcAft>
                          <a:spcPts val="0"/>
                        </a:spcAft>
                        <a:buClr>
                          <a:srgbClr val="000000"/>
                        </a:buClr>
                        <a:buSzPts val="800"/>
                        <a:buFont typeface="Helvetica Neue"/>
                        <a:buChar char="●"/>
                      </a:pPr>
                      <a:r>
                        <a:rPr b="1" lang="en-GB" sz="800" u="none" cap="none" strike="noStrike">
                          <a:latin typeface="Helvetica Neue"/>
                          <a:ea typeface="Helvetica Neue"/>
                          <a:cs typeface="Helvetica Neue"/>
                          <a:sym typeface="Helvetica Neue"/>
                        </a:rPr>
                        <a:t>One-Day Delivery:</a:t>
                      </a:r>
                      <a:r>
                        <a:rPr lang="en-GB" sz="800" u="none" cap="none" strike="noStrike">
                          <a:latin typeface="Helvetica Neue"/>
                          <a:ea typeface="Helvetica Neue"/>
                          <a:cs typeface="Helvetica Neue"/>
                          <a:sym typeface="Helvetica Neue"/>
                        </a:rPr>
                        <a:t> The practical can be completed in approximately 5 hours.</a:t>
                      </a:r>
                      <a:endParaRPr sz="800" u="none" cap="none" strike="noStrike">
                        <a:latin typeface="Helvetica Neue"/>
                        <a:ea typeface="Helvetica Neue"/>
                        <a:cs typeface="Helvetica Neue"/>
                        <a:sym typeface="Helvetica Neue"/>
                      </a:endParaRPr>
                    </a:p>
                    <a:p>
                      <a:pPr indent="0" lvl="0" marL="0" marR="0" rtl="0" algn="l">
                        <a:lnSpc>
                          <a:spcPct val="115000"/>
                        </a:lnSpc>
                        <a:spcBef>
                          <a:spcPts val="600"/>
                        </a:spcBef>
                        <a:spcAft>
                          <a:spcPts val="0"/>
                        </a:spcAft>
                        <a:buClr>
                          <a:srgbClr val="000000"/>
                        </a:buClr>
                        <a:buSzPts val="800"/>
                        <a:buFont typeface="Arial"/>
                        <a:buNone/>
                      </a:pPr>
                      <a:r>
                        <a:rPr i="1" lang="en-GB" sz="800" u="none" cap="none" strike="noStrike">
                          <a:latin typeface="Helvetica Neue"/>
                          <a:ea typeface="Helvetica Neue"/>
                          <a:cs typeface="Helvetica Neue"/>
                          <a:sym typeface="Helvetica Neue"/>
                        </a:rPr>
                        <a:t>All knowledge assessments must be completed by participants prior to this one-day delivery.</a:t>
                      </a:r>
                      <a:endParaRPr i="1" sz="8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404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Suitable Year Level(s):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B262A"/>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solidFill>
                            <a:schemeClr val="dk1"/>
                          </a:solidFill>
                          <a:latin typeface="Helvetica Neue"/>
                          <a:ea typeface="Helvetica Neue"/>
                          <a:cs typeface="Helvetica Neue"/>
                          <a:sym typeface="Helvetica Neue"/>
                        </a:rPr>
                        <a:t>Year 9, 10, 11 and 12</a:t>
                      </a:r>
                      <a:endParaRPr b="1" sz="900" u="none" cap="none" strike="noStrike">
                        <a:solidFill>
                          <a:schemeClr val="dk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92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Study Mode: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B262A"/>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900" u="none" cap="none" strike="noStrike">
                          <a:latin typeface="Helvetica Neue"/>
                          <a:ea typeface="Helvetica Neue"/>
                          <a:cs typeface="Helvetica Neue"/>
                          <a:sym typeface="Helvetica Neue"/>
                        </a:rPr>
                        <a:t>Combination of Face-to-face and online</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1025">
                <a:tc>
                  <a:txBody>
                    <a:bodyPr/>
                    <a:lstStyle/>
                    <a:p>
                      <a:pPr indent="0" lvl="0" marL="0" marR="0" rtl="0" algn="l">
                        <a:lnSpc>
                          <a:spcPct val="115000"/>
                        </a:lnSpc>
                        <a:spcBef>
                          <a:spcPts val="0"/>
                        </a:spcBef>
                        <a:spcAft>
                          <a:spcPts val="0"/>
                        </a:spcAft>
                        <a:buClr>
                          <a:srgbClr val="000000"/>
                        </a:buClr>
                        <a:buSzPts val="1500"/>
                        <a:buFont typeface="Arial"/>
                        <a:buNone/>
                      </a:pPr>
                      <a:r>
                        <a:rPr b="1" lang="en-GB" sz="900" u="none" cap="none" strike="noStrike">
                          <a:solidFill>
                            <a:srgbClr val="FFFFFF"/>
                          </a:solidFill>
                          <a:latin typeface="Helvetica Neue"/>
                          <a:ea typeface="Helvetica Neue"/>
                          <a:cs typeface="Helvetica Neue"/>
                          <a:sym typeface="Helvetica Neue"/>
                        </a:rPr>
                        <a:t>Cost </a:t>
                      </a:r>
                      <a:r>
                        <a:rPr lang="en-GB" sz="900" u="none" cap="none" strike="noStrike">
                          <a:solidFill>
                            <a:srgbClr val="FFFFFF"/>
                          </a:solidFill>
                          <a:latin typeface="Helvetica Neue"/>
                          <a:ea typeface="Helvetica Neue"/>
                          <a:cs typeface="Helvetica Neue"/>
                          <a:sym typeface="Helvetica Neue"/>
                        </a:rPr>
                        <a:t>(Fee-For-Service)</a:t>
                      </a:r>
                      <a:r>
                        <a:rPr b="1" lang="en-GB" sz="900" u="none" cap="none" strike="noStrike">
                          <a:solidFill>
                            <a:srgbClr val="FFFFFF"/>
                          </a:solidFill>
                          <a:latin typeface="Helvetica Neue"/>
                          <a:ea typeface="Helvetica Neue"/>
                          <a:cs typeface="Helvetica Neue"/>
                          <a:sym typeface="Helvetica Neue"/>
                        </a:rPr>
                        <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B262A"/>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$55.00 </a:t>
                      </a:r>
                      <a:r>
                        <a:rPr lang="en-GB" sz="900" u="none" cap="none" strike="noStrike">
                          <a:latin typeface="Helvetica Neue"/>
                          <a:ea typeface="Helvetica Neue"/>
                          <a:cs typeface="Helvetica Neue"/>
                          <a:sym typeface="Helvetica Neue"/>
                        </a:rPr>
                        <a:t>per person</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9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QCE Outcome:</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B262A"/>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0 QCE Credits</a:t>
                      </a:r>
                      <a:endParaRPr i="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639" name="Google Shape;639;p48"/>
          <p:cNvSpPr txBox="1"/>
          <p:nvPr/>
        </p:nvSpPr>
        <p:spPr>
          <a:xfrm>
            <a:off x="5192781" y="238425"/>
            <a:ext cx="36852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HLTAID011 Provide First Aid</a:t>
            </a:r>
            <a:endParaRPr b="0" i="0" sz="600" u="none" cap="none" strike="noStrike">
              <a:solidFill>
                <a:srgbClr val="999999"/>
              </a:solidFill>
              <a:latin typeface="Helvetica Neue"/>
              <a:ea typeface="Helvetica Neue"/>
              <a:cs typeface="Helvetica Neue"/>
              <a:sym typeface="Helvetica Neue"/>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3" name="Shape 643"/>
        <p:cNvGrpSpPr/>
        <p:nvPr/>
      </p:nvGrpSpPr>
      <p:grpSpPr>
        <a:xfrm>
          <a:off x="0" y="0"/>
          <a:ext cx="0" cy="0"/>
          <a:chOff x="0" y="0"/>
          <a:chExt cx="0" cy="0"/>
        </a:xfrm>
      </p:grpSpPr>
      <p:sp>
        <p:nvSpPr>
          <p:cNvPr id="644" name="Google Shape;644;p49"/>
          <p:cNvSpPr txBox="1"/>
          <p:nvPr>
            <p:ph idx="4294967295" type="title"/>
          </p:nvPr>
        </p:nvSpPr>
        <p:spPr>
          <a:xfrm>
            <a:off x="410850" y="1490281"/>
            <a:ext cx="8322300" cy="1546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GB" sz="4300">
                <a:solidFill>
                  <a:schemeClr val="lt1"/>
                </a:solidFill>
              </a:rPr>
              <a:t>HLTAID009 </a:t>
            </a:r>
            <a:endParaRPr b="1" sz="4300">
              <a:solidFill>
                <a:schemeClr val="lt1"/>
              </a:solidFill>
            </a:endParaRPr>
          </a:p>
          <a:p>
            <a:pPr indent="0" lvl="0" marL="0" rtl="0" algn="ctr">
              <a:lnSpc>
                <a:spcPct val="100000"/>
              </a:lnSpc>
              <a:spcBef>
                <a:spcPts val="0"/>
              </a:spcBef>
              <a:spcAft>
                <a:spcPts val="0"/>
              </a:spcAft>
              <a:buSzPts val="2800"/>
              <a:buNone/>
            </a:pPr>
            <a:r>
              <a:rPr b="1" lang="en-GB" sz="4300">
                <a:solidFill>
                  <a:schemeClr val="lt1"/>
                </a:solidFill>
              </a:rPr>
              <a:t>Provide cardiopulmonary resuscitation</a:t>
            </a:r>
            <a:endParaRPr b="1" sz="4300">
              <a:solidFill>
                <a:schemeClr val="lt1"/>
              </a:solidFill>
            </a:endParaRPr>
          </a:p>
        </p:txBody>
      </p:sp>
      <p:pic>
        <p:nvPicPr>
          <p:cNvPr id="645" name="Google Shape;645;p49"/>
          <p:cNvPicPr preferRelativeResize="0"/>
          <p:nvPr/>
        </p:nvPicPr>
        <p:blipFill rotWithShape="1">
          <a:blip r:embed="rId4">
            <a:alphaModFix/>
          </a:blip>
          <a:srcRect b="0" l="0" r="0" t="0"/>
          <a:stretch/>
        </p:blipFill>
        <p:spPr>
          <a:xfrm>
            <a:off x="3777712" y="3992425"/>
            <a:ext cx="1588576" cy="579701"/>
          </a:xfrm>
          <a:prstGeom prst="rect">
            <a:avLst/>
          </a:prstGeom>
          <a:noFill/>
          <a:ln>
            <a:noFill/>
          </a:ln>
        </p:spPr>
      </p:pic>
      <p:sp>
        <p:nvSpPr>
          <p:cNvPr id="646" name="Google Shape;646;p49"/>
          <p:cNvSpPr/>
          <p:nvPr/>
        </p:nvSpPr>
        <p:spPr>
          <a:xfrm>
            <a:off x="2500438" y="709625"/>
            <a:ext cx="4143102" cy="181188"/>
          </a:xfrm>
          <a:prstGeom prst="rect">
            <a:avLst/>
          </a:prstGeom>
        </p:spPr>
        <p:txBody>
          <a:bodyPr>
            <a:prstTxWarp prst="textPlain"/>
          </a:bodyPr>
          <a:lstStyle/>
          <a:p>
            <a:pPr lvl="0" algn="ctr"/>
            <a:r>
              <a:rPr b="1" i="0">
                <a:ln cap="flat" cmpd="sng" w="9525">
                  <a:solidFill>
                    <a:srgbClr val="FB3941"/>
                  </a:solidFill>
                  <a:prstDash val="solid"/>
                  <a:round/>
                  <a:headEnd len="sm" w="sm" type="none"/>
                  <a:tailEnd len="sm" w="sm" type="none"/>
                </a:ln>
                <a:noFill/>
                <a:latin typeface="Helvetica Neue"/>
              </a:rPr>
              <a:t>FIRST AID &amp; CPR SHORT COURSES</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pic>
        <p:nvPicPr>
          <p:cNvPr id="651" name="Google Shape;651;p50"/>
          <p:cNvPicPr preferRelativeResize="0"/>
          <p:nvPr/>
        </p:nvPicPr>
        <p:blipFill rotWithShape="1">
          <a:blip r:embed="rId3">
            <a:alphaModFix/>
          </a:blip>
          <a:srcRect b="0" l="0" r="0" t="0"/>
          <a:stretch/>
        </p:blipFill>
        <p:spPr>
          <a:xfrm>
            <a:off x="0" y="-2487"/>
            <a:ext cx="4572000" cy="5143500"/>
          </a:xfrm>
          <a:prstGeom prst="rect">
            <a:avLst/>
          </a:prstGeom>
          <a:noFill/>
          <a:ln>
            <a:noFill/>
          </a:ln>
        </p:spPr>
      </p:pic>
      <p:pic>
        <p:nvPicPr>
          <p:cNvPr id="652" name="Google Shape;652;p50"/>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653" name="Google Shape;653;p50"/>
          <p:cNvSpPr txBox="1"/>
          <p:nvPr>
            <p:ph idx="1" type="body"/>
          </p:nvPr>
        </p:nvSpPr>
        <p:spPr>
          <a:xfrm>
            <a:off x="299375" y="1670450"/>
            <a:ext cx="4053600" cy="288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GB" sz="1100">
                <a:solidFill>
                  <a:schemeClr val="lt1"/>
                </a:solidFill>
                <a:latin typeface="Helvetica Neue Light"/>
                <a:ea typeface="Helvetica Neue Light"/>
                <a:cs typeface="Helvetica Neue Light"/>
                <a:sym typeface="Helvetica Neue Light"/>
              </a:rPr>
              <a:t>Students learn the skills to recognise and manage a casualty who is unconscious and not breathing. CPR is a lifesaving technique which can sustain life until an ambulance arrives. </a:t>
            </a:r>
            <a:endParaRPr sz="110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0"/>
              </a:spcAft>
              <a:buSzPts val="1800"/>
              <a:buNone/>
            </a:pPr>
            <a:r>
              <a:rPr lang="en-GB" sz="1100">
                <a:solidFill>
                  <a:schemeClr val="lt1"/>
                </a:solidFill>
                <a:latin typeface="Helvetica Neue Light"/>
                <a:ea typeface="Helvetica Neue Light"/>
                <a:cs typeface="Helvetica Neue Light"/>
                <a:sym typeface="Helvetica Neue Light"/>
              </a:rPr>
              <a:t>Binnacle Training recommends, in line with Australian Resuscitation Council guidelines, that CPR skills are recertified every 12 months.</a:t>
            </a:r>
            <a:endParaRPr sz="110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0"/>
              </a:spcAft>
              <a:buSzPts val="1800"/>
              <a:buNone/>
            </a:pPr>
            <a:r>
              <a:rPr lang="en-GB" sz="1100">
                <a:solidFill>
                  <a:schemeClr val="lt1"/>
                </a:solidFill>
                <a:latin typeface="Helvetica Neue Light"/>
                <a:ea typeface="Helvetica Neue Light"/>
                <a:cs typeface="Helvetica Neue Light"/>
                <a:sym typeface="Helvetica Neue Light"/>
              </a:rPr>
              <a:t>Participants are required to undertake practical training and assessment at floor level which includes demonstrating CPR on a manikin for at least two minutes.</a:t>
            </a:r>
            <a:endParaRPr sz="1100">
              <a:solidFill>
                <a:schemeClr val="lt1"/>
              </a:solidFill>
              <a:latin typeface="Helvetica Neue Light"/>
              <a:ea typeface="Helvetica Neue Light"/>
              <a:cs typeface="Helvetica Neue Light"/>
              <a:sym typeface="Helvetica Neue Light"/>
            </a:endParaRPr>
          </a:p>
          <a:p>
            <a:pPr indent="0" lvl="0" marL="0" rtl="0" algn="l">
              <a:lnSpc>
                <a:spcPct val="115000"/>
              </a:lnSpc>
              <a:spcBef>
                <a:spcPts val="1000"/>
              </a:spcBef>
              <a:spcAft>
                <a:spcPts val="1000"/>
              </a:spcAft>
              <a:buSzPts val="1800"/>
              <a:buNone/>
            </a:pPr>
            <a:r>
              <a:rPr lang="en-GB" sz="1100">
                <a:solidFill>
                  <a:schemeClr val="lt1"/>
                </a:solidFill>
                <a:latin typeface="Helvetica Neue Light"/>
                <a:ea typeface="Helvetica Neue Light"/>
                <a:cs typeface="Helvetica Neue Light"/>
                <a:sym typeface="Helvetica Neue Light"/>
              </a:rPr>
              <a:t>Participants must attend 100% of this first aid training and will also require suitable language, literacy and numeracy skills to complete the course.</a:t>
            </a:r>
            <a:endParaRPr sz="1100">
              <a:solidFill>
                <a:schemeClr val="lt1"/>
              </a:solidFill>
              <a:latin typeface="Helvetica Neue Light"/>
              <a:ea typeface="Helvetica Neue Light"/>
              <a:cs typeface="Helvetica Neue Light"/>
              <a:sym typeface="Helvetica Neue Light"/>
            </a:endParaRPr>
          </a:p>
        </p:txBody>
      </p:sp>
      <p:sp>
        <p:nvSpPr>
          <p:cNvPr id="654" name="Google Shape;654;p50"/>
          <p:cNvSpPr txBox="1"/>
          <p:nvPr>
            <p:ph type="title"/>
          </p:nvPr>
        </p:nvSpPr>
        <p:spPr>
          <a:xfrm>
            <a:off x="317025" y="554225"/>
            <a:ext cx="3873000" cy="1181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b="1" lang="en-GB" sz="2400">
                <a:solidFill>
                  <a:schemeClr val="lt1"/>
                </a:solidFill>
              </a:rPr>
              <a:t>HLTAID009 Provide cardiopulmonary resuscitation</a:t>
            </a:r>
            <a:endParaRPr b="1" sz="2400">
              <a:solidFill>
                <a:schemeClr val="lt1"/>
              </a:solidFill>
            </a:endParaRPr>
          </a:p>
        </p:txBody>
      </p:sp>
      <p:graphicFrame>
        <p:nvGraphicFramePr>
          <p:cNvPr id="655" name="Google Shape;655;p50"/>
          <p:cNvGraphicFramePr/>
          <p:nvPr/>
        </p:nvGraphicFramePr>
        <p:xfrm>
          <a:off x="4895000" y="773164"/>
          <a:ext cx="3000000" cy="3000000"/>
        </p:xfrm>
        <a:graphic>
          <a:graphicData uri="http://schemas.openxmlformats.org/drawingml/2006/table">
            <a:tbl>
              <a:tblPr>
                <a:noFill/>
                <a:tableStyleId>{C0A18A65-ACCE-4C16-BACA-466F1B222D4B}</a:tableStyleId>
              </a:tblPr>
              <a:tblGrid>
                <a:gridCol w="1477600"/>
                <a:gridCol w="2472025"/>
              </a:tblGrid>
              <a:tr h="534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Delivery Format: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B262A"/>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800" u="none" cap="none" strike="noStrike">
                          <a:latin typeface="Helvetica Neue"/>
                          <a:ea typeface="Helvetica Neue"/>
                          <a:cs typeface="Helvetica Neue"/>
                          <a:sym typeface="Helvetica Neue"/>
                        </a:rPr>
                        <a:t>This course has the following course duration options:</a:t>
                      </a:r>
                      <a:endParaRPr b="1" sz="800" u="none" cap="none" strike="noStrike">
                        <a:latin typeface="Helvetica Neue"/>
                        <a:ea typeface="Helvetica Neue"/>
                        <a:cs typeface="Helvetica Neue"/>
                        <a:sym typeface="Helvetica Neue"/>
                      </a:endParaRPr>
                    </a:p>
                    <a:p>
                      <a:pPr indent="-279400" lvl="0" marL="360000" marR="0" rtl="0" algn="l">
                        <a:lnSpc>
                          <a:spcPct val="115000"/>
                        </a:lnSpc>
                        <a:spcBef>
                          <a:spcPts val="600"/>
                        </a:spcBef>
                        <a:spcAft>
                          <a:spcPts val="0"/>
                        </a:spcAft>
                        <a:buClr>
                          <a:srgbClr val="000000"/>
                        </a:buClr>
                        <a:buSzPts val="800"/>
                        <a:buFont typeface="Helvetica Neue"/>
                        <a:buChar char="●"/>
                      </a:pPr>
                      <a:r>
                        <a:rPr b="1" lang="en-GB" sz="800" u="none" cap="none" strike="noStrike">
                          <a:latin typeface="Helvetica Neue"/>
                          <a:ea typeface="Helvetica Neue"/>
                          <a:cs typeface="Helvetica Neue"/>
                          <a:sym typeface="Helvetica Neue"/>
                        </a:rPr>
                        <a:t>School Term Delivery: </a:t>
                      </a:r>
                      <a:r>
                        <a:rPr lang="en-GB" sz="800" u="none" cap="none" strike="noStrike">
                          <a:latin typeface="Helvetica Neue"/>
                          <a:ea typeface="Helvetica Neue"/>
                          <a:cs typeface="Helvetica Neue"/>
                          <a:sym typeface="Helvetica Neue"/>
                        </a:rPr>
                        <a:t>4 x 70 min lessons</a:t>
                      </a:r>
                      <a:endParaRPr sz="800" u="none" cap="none" strike="noStrike">
                        <a:latin typeface="Helvetica Neue"/>
                        <a:ea typeface="Helvetica Neue"/>
                        <a:cs typeface="Helvetica Neue"/>
                        <a:sym typeface="Helvetica Neue"/>
                      </a:endParaRPr>
                    </a:p>
                    <a:p>
                      <a:pPr indent="-279400" lvl="0" marL="360000" marR="0" rtl="0" algn="l">
                        <a:lnSpc>
                          <a:spcPct val="115000"/>
                        </a:lnSpc>
                        <a:spcBef>
                          <a:spcPts val="0"/>
                        </a:spcBef>
                        <a:spcAft>
                          <a:spcPts val="0"/>
                        </a:spcAft>
                        <a:buClr>
                          <a:srgbClr val="000000"/>
                        </a:buClr>
                        <a:buSzPts val="800"/>
                        <a:buFont typeface="Helvetica Neue"/>
                        <a:buChar char="●"/>
                      </a:pPr>
                      <a:r>
                        <a:rPr b="1" lang="en-GB" sz="800" u="none" cap="none" strike="noStrike">
                          <a:latin typeface="Helvetica Neue"/>
                          <a:ea typeface="Helvetica Neue"/>
                          <a:cs typeface="Helvetica Neue"/>
                          <a:sym typeface="Helvetica Neue"/>
                        </a:rPr>
                        <a:t>One-Day Delivery: </a:t>
                      </a:r>
                      <a:r>
                        <a:rPr lang="en-GB" sz="800" u="none" cap="none" strike="noStrike">
                          <a:latin typeface="Helvetica Neue"/>
                          <a:ea typeface="Helvetica Neue"/>
                          <a:cs typeface="Helvetica Neue"/>
                          <a:sym typeface="Helvetica Neue"/>
                        </a:rPr>
                        <a:t>Approximately 5 hours.</a:t>
                      </a:r>
                      <a:endParaRPr sz="800" u="none" cap="none" strike="noStrike">
                        <a:latin typeface="Helvetica Neue"/>
                        <a:ea typeface="Helvetica Neue"/>
                        <a:cs typeface="Helvetica Neue"/>
                        <a:sym typeface="Helvetica Neue"/>
                      </a:endParaRPr>
                    </a:p>
                    <a:p>
                      <a:pPr indent="-279400" lvl="0" marL="360000" marR="0" rtl="0" algn="l">
                        <a:lnSpc>
                          <a:spcPct val="115000"/>
                        </a:lnSpc>
                        <a:spcBef>
                          <a:spcPts val="0"/>
                        </a:spcBef>
                        <a:spcAft>
                          <a:spcPts val="0"/>
                        </a:spcAft>
                        <a:buClr>
                          <a:srgbClr val="000000"/>
                        </a:buClr>
                        <a:buSzPts val="800"/>
                        <a:buFont typeface="Helvetica Neue"/>
                        <a:buChar char="●"/>
                      </a:pPr>
                      <a:r>
                        <a:rPr b="1" lang="en-GB" sz="800" u="none" cap="none" strike="noStrike">
                          <a:latin typeface="Helvetica Neue"/>
                          <a:ea typeface="Helvetica Neue"/>
                          <a:cs typeface="Helvetica Neue"/>
                          <a:sym typeface="Helvetica Neue"/>
                        </a:rPr>
                        <a:t>Half-Day Delivery: </a:t>
                      </a:r>
                      <a:r>
                        <a:rPr lang="en-GB" sz="800" u="none" cap="none" strike="noStrike">
                          <a:latin typeface="Helvetica Neue"/>
                          <a:ea typeface="Helvetica Neue"/>
                          <a:cs typeface="Helvetica Neue"/>
                          <a:sym typeface="Helvetica Neue"/>
                        </a:rPr>
                        <a:t>The practical may be completed in approximately 3 hours.</a:t>
                      </a:r>
                      <a:endParaRPr sz="800" u="none" cap="none" strike="noStrike">
                        <a:latin typeface="Helvetica Neue"/>
                        <a:ea typeface="Helvetica Neue"/>
                        <a:cs typeface="Helvetica Neue"/>
                        <a:sym typeface="Helvetica Neue"/>
                      </a:endParaRPr>
                    </a:p>
                    <a:p>
                      <a:pPr indent="0" lvl="0" marL="0" marR="0" rtl="0" algn="l">
                        <a:lnSpc>
                          <a:spcPct val="115000"/>
                        </a:lnSpc>
                        <a:spcBef>
                          <a:spcPts val="600"/>
                        </a:spcBef>
                        <a:spcAft>
                          <a:spcPts val="0"/>
                        </a:spcAft>
                        <a:buClr>
                          <a:srgbClr val="000000"/>
                        </a:buClr>
                        <a:buSzPts val="800"/>
                        <a:buFont typeface="Arial"/>
                        <a:buNone/>
                      </a:pPr>
                      <a:r>
                        <a:rPr i="1" lang="en-GB" sz="800" u="none" cap="none" strike="noStrike">
                          <a:latin typeface="Helvetica Neue"/>
                          <a:ea typeface="Helvetica Neue"/>
                          <a:cs typeface="Helvetica Neue"/>
                          <a:sym typeface="Helvetica Neue"/>
                        </a:rPr>
                        <a:t>All knowledge assessments must be completed by participants prior to this half-day delivery.</a:t>
                      </a:r>
                      <a:endParaRPr i="1" sz="8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4045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Suitable Year Level(s):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B262A"/>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solidFill>
                            <a:schemeClr val="dk1"/>
                          </a:solidFill>
                          <a:latin typeface="Helvetica Neue"/>
                          <a:ea typeface="Helvetica Neue"/>
                          <a:cs typeface="Helvetica Neue"/>
                          <a:sym typeface="Helvetica Neue"/>
                        </a:rPr>
                        <a:t>Year 9, 10, 11 and 12</a:t>
                      </a:r>
                      <a:endParaRPr b="1" sz="900" u="none" cap="none" strike="noStrike">
                        <a:solidFill>
                          <a:schemeClr val="dk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92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Study Mode: </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B262A"/>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900" u="none" cap="none" strike="noStrike">
                          <a:latin typeface="Helvetica Neue"/>
                          <a:ea typeface="Helvetica Neue"/>
                          <a:cs typeface="Helvetica Neue"/>
                          <a:sym typeface="Helvetica Neue"/>
                        </a:rPr>
                        <a:t>Combination of Face-to-face and online</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1025">
                <a:tc>
                  <a:txBody>
                    <a:bodyPr/>
                    <a:lstStyle/>
                    <a:p>
                      <a:pPr indent="0" lvl="0" marL="0" marR="0" rtl="0" algn="l">
                        <a:lnSpc>
                          <a:spcPct val="115000"/>
                        </a:lnSpc>
                        <a:spcBef>
                          <a:spcPts val="0"/>
                        </a:spcBef>
                        <a:spcAft>
                          <a:spcPts val="0"/>
                        </a:spcAft>
                        <a:buClr>
                          <a:srgbClr val="000000"/>
                        </a:buClr>
                        <a:buSzPts val="1500"/>
                        <a:buFont typeface="Arial"/>
                        <a:buNone/>
                      </a:pPr>
                      <a:r>
                        <a:rPr b="1" lang="en-GB" sz="900" u="none" cap="none" strike="noStrike">
                          <a:solidFill>
                            <a:srgbClr val="FFFFFF"/>
                          </a:solidFill>
                          <a:latin typeface="Helvetica Neue"/>
                          <a:ea typeface="Helvetica Neue"/>
                          <a:cs typeface="Helvetica Neue"/>
                          <a:sym typeface="Helvetica Neue"/>
                        </a:rPr>
                        <a:t>Cost </a:t>
                      </a:r>
                      <a:r>
                        <a:rPr lang="en-GB" sz="900" u="none" cap="none" strike="noStrike">
                          <a:solidFill>
                            <a:srgbClr val="FFFFFF"/>
                          </a:solidFill>
                          <a:latin typeface="Helvetica Neue"/>
                          <a:ea typeface="Helvetica Neue"/>
                          <a:cs typeface="Helvetica Neue"/>
                          <a:sym typeface="Helvetica Neue"/>
                        </a:rPr>
                        <a:t>(Fee-For-Service)</a:t>
                      </a:r>
                      <a:r>
                        <a:rPr b="1" lang="en-GB" sz="900" u="none" cap="none" strike="noStrike">
                          <a:solidFill>
                            <a:srgbClr val="FFFFFF"/>
                          </a:solidFill>
                          <a:latin typeface="Helvetica Neue"/>
                          <a:ea typeface="Helvetica Neue"/>
                          <a:cs typeface="Helvetica Neue"/>
                          <a:sym typeface="Helvetica Neue"/>
                        </a:rPr>
                        <a:t>:</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B262A"/>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$40.00 </a:t>
                      </a:r>
                      <a:r>
                        <a:rPr lang="en-GB" sz="900" u="none" cap="none" strike="noStrike">
                          <a:latin typeface="Helvetica Neue"/>
                          <a:ea typeface="Helvetica Neue"/>
                          <a:cs typeface="Helvetica Neue"/>
                          <a:sym typeface="Helvetica Neue"/>
                        </a:rPr>
                        <a:t>per person</a:t>
                      </a:r>
                      <a:endParaRPr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09400">
                <a:tc>
                  <a:txBody>
                    <a:bodyPr/>
                    <a:lstStyle/>
                    <a:p>
                      <a:pPr indent="0" lvl="0" marL="0" marR="0" rtl="0" algn="l">
                        <a:lnSpc>
                          <a:spcPct val="115000"/>
                        </a:lnSpc>
                        <a:spcBef>
                          <a:spcPts val="0"/>
                        </a:spcBef>
                        <a:spcAft>
                          <a:spcPts val="0"/>
                        </a:spcAft>
                        <a:buClr>
                          <a:srgbClr val="000000"/>
                        </a:buClr>
                        <a:buSzPts val="1300"/>
                        <a:buFont typeface="Arial"/>
                        <a:buNone/>
                      </a:pPr>
                      <a:r>
                        <a:rPr b="1" lang="en-GB" sz="900" u="none" cap="none" strike="noStrike">
                          <a:solidFill>
                            <a:srgbClr val="FFFFFF"/>
                          </a:solidFill>
                          <a:latin typeface="Helvetica Neue"/>
                          <a:ea typeface="Helvetica Neue"/>
                          <a:cs typeface="Helvetica Neue"/>
                          <a:sym typeface="Helvetica Neue"/>
                        </a:rPr>
                        <a:t>QCE Outcome:</a:t>
                      </a:r>
                      <a:endParaRPr b="1" sz="900" u="none" cap="none" strike="noStrike">
                        <a:solidFill>
                          <a:srgbClr val="FFFFFF"/>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B262A"/>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900" u="none" cap="none" strike="noStrike">
                          <a:latin typeface="Helvetica Neue"/>
                          <a:ea typeface="Helvetica Neue"/>
                          <a:cs typeface="Helvetica Neue"/>
                          <a:sym typeface="Helvetica Neue"/>
                        </a:rPr>
                        <a:t>0 QCE Credits</a:t>
                      </a:r>
                      <a:endParaRPr i="1" sz="900" u="none" cap="none" strike="noStrike">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656" name="Google Shape;656;p50"/>
          <p:cNvSpPr txBox="1"/>
          <p:nvPr/>
        </p:nvSpPr>
        <p:spPr>
          <a:xfrm>
            <a:off x="5192781" y="238425"/>
            <a:ext cx="36852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rgbClr val="999999"/>
                </a:solidFill>
                <a:latin typeface="Helvetica Neue"/>
                <a:ea typeface="Helvetica Neue"/>
                <a:cs typeface="Helvetica Neue"/>
                <a:sym typeface="Helvetica Neue"/>
              </a:rPr>
              <a:t>HLTAID009 Provide cardiopulmonary resuscitation</a:t>
            </a:r>
            <a:endParaRPr b="0" i="0" sz="600" u="none" cap="none" strike="noStrike">
              <a:solidFill>
                <a:srgbClr val="999999"/>
              </a:solidFill>
              <a:latin typeface="Helvetica Neue"/>
              <a:ea typeface="Helvetica Neue"/>
              <a:cs typeface="Helvetica Neue"/>
              <a:sym typeface="Helvetica Neue"/>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0" name="Shape 660"/>
        <p:cNvGrpSpPr/>
        <p:nvPr/>
      </p:nvGrpSpPr>
      <p:grpSpPr>
        <a:xfrm>
          <a:off x="0" y="0"/>
          <a:ext cx="0" cy="0"/>
          <a:chOff x="0" y="0"/>
          <a:chExt cx="0" cy="0"/>
        </a:xfrm>
      </p:grpSpPr>
      <p:pic>
        <p:nvPicPr>
          <p:cNvPr id="661" name="Google Shape;661;p51"/>
          <p:cNvPicPr preferRelativeResize="0"/>
          <p:nvPr/>
        </p:nvPicPr>
        <p:blipFill rotWithShape="1">
          <a:blip r:embed="rId4">
            <a:alphaModFix amt="70000"/>
          </a:blip>
          <a:srcRect b="0" l="0" r="0" t="0"/>
          <a:stretch/>
        </p:blipFill>
        <p:spPr>
          <a:xfrm>
            <a:off x="202300" y="4645526"/>
            <a:ext cx="888525" cy="324225"/>
          </a:xfrm>
          <a:prstGeom prst="rect">
            <a:avLst/>
          </a:prstGeom>
          <a:noFill/>
          <a:ln>
            <a:noFill/>
          </a:ln>
        </p:spPr>
      </p:pic>
      <p:sp>
        <p:nvSpPr>
          <p:cNvPr id="662" name="Google Shape;662;p51"/>
          <p:cNvSpPr txBox="1"/>
          <p:nvPr>
            <p:ph idx="4294967295" type="title"/>
          </p:nvPr>
        </p:nvSpPr>
        <p:spPr>
          <a:xfrm>
            <a:off x="527700" y="610225"/>
            <a:ext cx="5229900" cy="53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GB" sz="2180">
                <a:solidFill>
                  <a:schemeClr val="lt1"/>
                </a:solidFill>
              </a:rPr>
              <a:t>Future Learning Pathways</a:t>
            </a:r>
            <a:endParaRPr sz="2180">
              <a:solidFill>
                <a:schemeClr val="lt1"/>
              </a:solidFill>
            </a:endParaRPr>
          </a:p>
        </p:txBody>
      </p:sp>
      <p:graphicFrame>
        <p:nvGraphicFramePr>
          <p:cNvPr id="663" name="Google Shape;663;p51"/>
          <p:cNvGraphicFramePr/>
          <p:nvPr/>
        </p:nvGraphicFramePr>
        <p:xfrm>
          <a:off x="614400" y="2262038"/>
          <a:ext cx="3000000" cy="3000000"/>
        </p:xfrm>
        <a:graphic>
          <a:graphicData uri="http://schemas.openxmlformats.org/drawingml/2006/table">
            <a:tbl>
              <a:tblPr>
                <a:noFill/>
                <a:tableStyleId>{C0A18A65-ACCE-4C16-BACA-466F1B222D4B}</a:tableStyleId>
              </a:tblPr>
              <a:tblGrid>
                <a:gridCol w="1555350"/>
                <a:gridCol w="1555350"/>
                <a:gridCol w="1688700"/>
                <a:gridCol w="1688700"/>
                <a:gridCol w="1688700"/>
              </a:tblGrid>
              <a:tr h="732000">
                <a:tc>
                  <a:txBody>
                    <a:bodyPr/>
                    <a:lstStyle/>
                    <a:p>
                      <a:pPr indent="0" lvl="0" marL="0" marR="0" rtl="0" algn="ctr">
                        <a:lnSpc>
                          <a:spcPct val="115000"/>
                        </a:lnSpc>
                        <a:spcBef>
                          <a:spcPts val="0"/>
                        </a:spcBef>
                        <a:spcAft>
                          <a:spcPts val="0"/>
                        </a:spcAft>
                        <a:buClr>
                          <a:schemeClr val="dk1"/>
                        </a:buClr>
                        <a:buSzPts val="1100"/>
                        <a:buFont typeface="Arial"/>
                        <a:buNone/>
                      </a:pPr>
                      <a:r>
                        <a:rPr b="1" lang="en-GB" sz="1200" u="none" cap="none" strike="noStrike">
                          <a:solidFill>
                            <a:schemeClr val="lt1"/>
                          </a:solidFill>
                          <a:latin typeface="Helvetica Neue"/>
                          <a:ea typeface="Helvetica Neue"/>
                          <a:cs typeface="Helvetica Neue"/>
                          <a:sym typeface="Helvetica Neue"/>
                        </a:rPr>
                        <a:t>Certificate II</a:t>
                      </a:r>
                      <a:endParaRPr b="1" sz="1200" u="none" cap="none" strike="noStrike">
                        <a:solidFill>
                          <a:schemeClr val="lt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b="1" lang="en-GB" sz="1200" u="none" cap="none" strike="noStrike">
                          <a:solidFill>
                            <a:schemeClr val="lt1"/>
                          </a:solidFill>
                          <a:latin typeface="Helvetica Neue"/>
                          <a:ea typeface="Helvetica Neue"/>
                          <a:cs typeface="Helvetica Neue"/>
                          <a:sym typeface="Helvetica Neue"/>
                        </a:rPr>
                        <a:t>Certificate III</a:t>
                      </a:r>
                      <a:endParaRPr b="1" sz="1200" u="none" cap="none" strike="noStrike">
                        <a:solidFill>
                          <a:schemeClr val="lt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b="1" lang="en-GB" sz="1200" u="none" cap="none" strike="noStrike">
                          <a:solidFill>
                            <a:schemeClr val="lt1"/>
                          </a:solidFill>
                          <a:latin typeface="Helvetica Neue"/>
                          <a:ea typeface="Helvetica Neue"/>
                          <a:cs typeface="Helvetica Neue"/>
                          <a:sym typeface="Helvetica Neue"/>
                        </a:rPr>
                        <a:t>Direct Employment</a:t>
                      </a:r>
                      <a:endParaRPr b="1" sz="1200" u="none" cap="none" strike="noStrike">
                        <a:solidFill>
                          <a:schemeClr val="lt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7B7B7"/>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b="1" lang="en-GB" sz="1200" u="none" cap="none" strike="noStrike">
                          <a:solidFill>
                            <a:schemeClr val="lt1"/>
                          </a:solidFill>
                          <a:latin typeface="Helvetica Neue"/>
                          <a:ea typeface="Helvetica Neue"/>
                          <a:cs typeface="Helvetica Neue"/>
                          <a:sym typeface="Helvetica Neue"/>
                        </a:rPr>
                        <a:t>Certificate IV or University Degree</a:t>
                      </a:r>
                      <a:endParaRPr b="1" sz="1200" u="none" cap="none" strike="noStrike">
                        <a:solidFill>
                          <a:schemeClr val="lt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7B7B7"/>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b="1" lang="en-GB" sz="1200" u="none" cap="none" strike="noStrike">
                          <a:solidFill>
                            <a:schemeClr val="lt1"/>
                          </a:solidFill>
                          <a:latin typeface="Helvetica Neue"/>
                          <a:ea typeface="Helvetica Neue"/>
                          <a:cs typeface="Helvetica Neue"/>
                          <a:sym typeface="Helvetica Neue"/>
                        </a:rPr>
                        <a:t>Future Employment</a:t>
                      </a:r>
                      <a:endParaRPr b="1" sz="1200" u="none" cap="none" strike="noStrike">
                        <a:solidFill>
                          <a:schemeClr val="lt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7B7B7"/>
                    </a:solidFill>
                  </a:tcPr>
                </a:tc>
              </a:tr>
              <a:tr h="643975">
                <a:tc>
                  <a:txBody>
                    <a:bodyPr/>
                    <a:lstStyle/>
                    <a:p>
                      <a:pPr indent="0" lvl="0" marL="0" marR="0" rtl="0" algn="ctr">
                        <a:lnSpc>
                          <a:spcPct val="115000"/>
                        </a:lnSpc>
                        <a:spcBef>
                          <a:spcPts val="0"/>
                        </a:spcBef>
                        <a:spcAft>
                          <a:spcPts val="0"/>
                        </a:spcAft>
                        <a:buClr>
                          <a:schemeClr val="dk1"/>
                        </a:buClr>
                        <a:buSzPts val="1100"/>
                        <a:buFont typeface="Arial"/>
                        <a:buNone/>
                      </a:pPr>
                      <a:r>
                        <a:rPr lang="en-GB" sz="800" u="none" cap="none" strike="noStrike">
                          <a:solidFill>
                            <a:schemeClr val="lt1"/>
                          </a:solidFill>
                          <a:latin typeface="Helvetica Neue"/>
                          <a:ea typeface="Helvetica Neue"/>
                          <a:cs typeface="Helvetica Neue"/>
                          <a:sym typeface="Helvetica Neue"/>
                        </a:rPr>
                        <a:t>Sport &amp; Recreation</a:t>
                      </a:r>
                      <a:endParaRPr sz="800" u="none" cap="none" strike="noStrike">
                        <a:solidFill>
                          <a:schemeClr val="lt1"/>
                        </a:solidFill>
                        <a:latin typeface="Helvetica Neue"/>
                        <a:ea typeface="Helvetica Neue"/>
                        <a:cs typeface="Helvetica Neue"/>
                        <a:sym typeface="Helvetica Neue"/>
                      </a:endParaRPr>
                    </a:p>
                    <a:p>
                      <a:pPr indent="0" lvl="0" marL="0" marR="0" rtl="0" algn="ctr">
                        <a:lnSpc>
                          <a:spcPct val="115000"/>
                        </a:lnSpc>
                        <a:spcBef>
                          <a:spcPts val="0"/>
                        </a:spcBef>
                        <a:spcAft>
                          <a:spcPts val="0"/>
                        </a:spcAft>
                        <a:buClr>
                          <a:schemeClr val="dk1"/>
                        </a:buClr>
                        <a:buSzPts val="1100"/>
                        <a:buFont typeface="Arial"/>
                        <a:buNone/>
                      </a:pPr>
                      <a:r>
                        <a:rPr lang="en-GB" sz="800" u="none" cap="none" strike="noStrike">
                          <a:solidFill>
                            <a:schemeClr val="lt1"/>
                          </a:solidFill>
                          <a:latin typeface="Helvetica Neue"/>
                          <a:ea typeface="Helvetica Neue"/>
                          <a:cs typeface="Helvetica Neue"/>
                          <a:sym typeface="Helvetica Neue"/>
                        </a:rPr>
                        <a:t>Sports Coaching</a:t>
                      </a:r>
                      <a:endParaRPr sz="800" u="none" cap="none" strike="noStrike">
                        <a:solidFill>
                          <a:schemeClr val="lt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GB" sz="800" u="none" cap="none" strike="noStrike">
                          <a:solidFill>
                            <a:schemeClr val="lt1"/>
                          </a:solidFill>
                          <a:latin typeface="Helvetica Neue"/>
                          <a:ea typeface="Helvetica Neue"/>
                          <a:cs typeface="Helvetica Neue"/>
                          <a:sym typeface="Helvetica Neue"/>
                        </a:rPr>
                        <a:t>Sport, Aquatics &amp; Recreation</a:t>
                      </a:r>
                      <a:endParaRPr sz="800" u="none" cap="none" strike="noStrike">
                        <a:solidFill>
                          <a:schemeClr val="lt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GB" sz="800" u="none" cap="none" strike="noStrike">
                          <a:solidFill>
                            <a:schemeClr val="lt1"/>
                          </a:solidFill>
                          <a:latin typeface="Helvetica Neue"/>
                          <a:ea typeface="Helvetica Neue"/>
                          <a:cs typeface="Helvetica Neue"/>
                          <a:sym typeface="Helvetica Neue"/>
                        </a:rPr>
                        <a:t>Community Sport Coach or Official</a:t>
                      </a:r>
                      <a:endParaRPr sz="800" u="none" cap="none" strike="noStrike">
                        <a:solidFill>
                          <a:schemeClr val="lt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7B7B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GB" sz="800" u="none" cap="none" strike="noStrike">
                          <a:solidFill>
                            <a:schemeClr val="lt1"/>
                          </a:solidFill>
                          <a:latin typeface="Helvetica Neue"/>
                          <a:ea typeface="Helvetica Neue"/>
                          <a:cs typeface="Helvetica Neue"/>
                          <a:sym typeface="Helvetica Neue"/>
                        </a:rPr>
                        <a:t>Certificate IV in Sport &amp; Recreation or Bachelor of Sport Development</a:t>
                      </a:r>
                      <a:endParaRPr sz="800" u="none" cap="none" strike="noStrike">
                        <a:solidFill>
                          <a:schemeClr val="lt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7B7B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GB" sz="800" u="none" cap="none" strike="noStrike">
                          <a:solidFill>
                            <a:schemeClr val="lt1"/>
                          </a:solidFill>
                          <a:latin typeface="Helvetica Neue"/>
                          <a:ea typeface="Helvetica Neue"/>
                          <a:cs typeface="Helvetica Neue"/>
                          <a:sym typeface="Helvetica Neue"/>
                        </a:rPr>
                        <a:t>Sport Program Manager, Development Officer, Health Promotion Officer</a:t>
                      </a:r>
                      <a:endParaRPr sz="800" u="none" cap="none" strike="noStrike">
                        <a:solidFill>
                          <a:schemeClr val="lt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7B7B7"/>
                    </a:solidFill>
                  </a:tcPr>
                </a:tc>
              </a:tr>
              <a:tr h="101600">
                <a:tc>
                  <a:txBody>
                    <a:bodyPr/>
                    <a:lstStyle/>
                    <a:p>
                      <a:pPr indent="0" lvl="0" marL="0" marR="0" rtl="0" algn="ctr">
                        <a:lnSpc>
                          <a:spcPct val="115000"/>
                        </a:lnSpc>
                        <a:spcBef>
                          <a:spcPts val="0"/>
                        </a:spcBef>
                        <a:spcAft>
                          <a:spcPts val="0"/>
                        </a:spcAft>
                        <a:buClr>
                          <a:srgbClr val="000000"/>
                        </a:buClr>
                        <a:buSzPts val="800"/>
                        <a:buFont typeface="Arial"/>
                        <a:buNone/>
                      </a:pPr>
                      <a:r>
                        <a:rPr b="1" lang="en-GB" sz="800" u="none" cap="none" strike="noStrike">
                          <a:solidFill>
                            <a:schemeClr val="lt1"/>
                          </a:solidFill>
                          <a:latin typeface="Helvetica Neue"/>
                          <a:ea typeface="Helvetica Neue"/>
                          <a:cs typeface="Helvetica Neue"/>
                          <a:sym typeface="Helvetica Neue"/>
                        </a:rPr>
                        <a:t>SHORT COURSES</a:t>
                      </a:r>
                      <a:endParaRPr b="1" sz="800" u="none" cap="none" strike="noStrike">
                        <a:solidFill>
                          <a:schemeClr val="lt1"/>
                        </a:solidFill>
                        <a:latin typeface="Helvetica Neue"/>
                        <a:ea typeface="Helvetica Neue"/>
                        <a:cs typeface="Helvetica Neue"/>
                        <a:sym typeface="Helvetica Neue"/>
                      </a:endParaRPr>
                    </a:p>
                    <a:p>
                      <a:pPr indent="0" lvl="0" marL="0" marR="0" rtl="0" algn="ctr">
                        <a:lnSpc>
                          <a:spcPct val="115000"/>
                        </a:lnSpc>
                        <a:spcBef>
                          <a:spcPts val="0"/>
                        </a:spcBef>
                        <a:spcAft>
                          <a:spcPts val="0"/>
                        </a:spcAft>
                        <a:buClr>
                          <a:schemeClr val="dk1"/>
                        </a:buClr>
                        <a:buSzPts val="1100"/>
                        <a:buFont typeface="Arial"/>
                        <a:buNone/>
                      </a:pPr>
                      <a:r>
                        <a:rPr lang="en-GB" sz="800" u="none" cap="none" strike="noStrike">
                          <a:solidFill>
                            <a:schemeClr val="lt1"/>
                          </a:solidFill>
                          <a:latin typeface="Helvetica Neue"/>
                          <a:ea typeface="Helvetica Neue"/>
                          <a:cs typeface="Helvetica Neue"/>
                          <a:sym typeface="Helvetica Neue"/>
                        </a:rPr>
                        <a:t>Introduction to Sport</a:t>
                      </a:r>
                      <a:endParaRPr sz="800" u="none" cap="none" strike="noStrike">
                        <a:solidFill>
                          <a:schemeClr val="lt1"/>
                        </a:solidFill>
                        <a:latin typeface="Helvetica Neue"/>
                        <a:ea typeface="Helvetica Neue"/>
                        <a:cs typeface="Helvetica Neue"/>
                        <a:sym typeface="Helvetica Neue"/>
                      </a:endParaRPr>
                    </a:p>
                    <a:p>
                      <a:pPr indent="0" lvl="0" marL="0" marR="0" rtl="0" algn="ctr">
                        <a:lnSpc>
                          <a:spcPct val="115000"/>
                        </a:lnSpc>
                        <a:spcBef>
                          <a:spcPts val="0"/>
                        </a:spcBef>
                        <a:spcAft>
                          <a:spcPts val="0"/>
                        </a:spcAft>
                        <a:buClr>
                          <a:srgbClr val="000000"/>
                        </a:buClr>
                        <a:buSzPts val="800"/>
                        <a:buFont typeface="Arial"/>
                        <a:buNone/>
                      </a:pPr>
                      <a:r>
                        <a:rPr lang="en-GB" sz="800" u="none" cap="none" strike="noStrike">
                          <a:solidFill>
                            <a:schemeClr val="lt1"/>
                          </a:solidFill>
                          <a:latin typeface="Helvetica Neue"/>
                          <a:ea typeface="Helvetica Neue"/>
                          <a:cs typeface="Helvetica Neue"/>
                          <a:sym typeface="Helvetica Neue"/>
                        </a:rPr>
                        <a:t>Introduction to Fitness</a:t>
                      </a:r>
                      <a:endParaRPr sz="800" u="none" cap="none" strike="noStrike">
                        <a:solidFill>
                          <a:schemeClr val="lt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GB" sz="800" u="none" cap="none" strike="noStrike">
                          <a:solidFill>
                            <a:schemeClr val="lt1"/>
                          </a:solidFill>
                          <a:latin typeface="Helvetica Neue"/>
                          <a:ea typeface="Helvetica Neue"/>
                          <a:cs typeface="Helvetica Neue"/>
                          <a:sym typeface="Helvetica Neue"/>
                        </a:rPr>
                        <a:t>Fitness</a:t>
                      </a:r>
                      <a:endParaRPr sz="800" u="none" cap="none" strike="noStrike">
                        <a:solidFill>
                          <a:schemeClr val="lt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2DAAE2"/>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GB" sz="800" u="none" cap="none" strike="noStrike">
                          <a:solidFill>
                            <a:schemeClr val="lt1"/>
                          </a:solidFill>
                          <a:latin typeface="Helvetica Neue"/>
                          <a:ea typeface="Helvetica Neue"/>
                          <a:cs typeface="Helvetica Neue"/>
                          <a:sym typeface="Helvetica Neue"/>
                        </a:rPr>
                        <a:t>Fitness instructor, Gym Supervisor, Group Trainer</a:t>
                      </a:r>
                      <a:endParaRPr sz="800" u="none" cap="none" strike="noStrike">
                        <a:solidFill>
                          <a:schemeClr val="lt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7B7B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GB" sz="800" u="none" cap="none" strike="noStrike">
                          <a:solidFill>
                            <a:schemeClr val="lt1"/>
                          </a:solidFill>
                          <a:latin typeface="Helvetica Neue"/>
                          <a:ea typeface="Helvetica Neue"/>
                          <a:cs typeface="Helvetica Neue"/>
                          <a:sym typeface="Helvetica Neue"/>
                        </a:rPr>
                        <a:t>Certificate IV in Fitness and/or Bachelor of Exercise Science </a:t>
                      </a:r>
                      <a:endParaRPr sz="800" u="none" cap="none" strike="noStrike">
                        <a:solidFill>
                          <a:schemeClr val="lt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7B7B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GB" sz="800" u="none" cap="none" strike="noStrike">
                          <a:solidFill>
                            <a:schemeClr val="lt1"/>
                          </a:solidFill>
                          <a:latin typeface="Helvetica Neue"/>
                          <a:ea typeface="Helvetica Neue"/>
                          <a:cs typeface="Helvetica Neue"/>
                          <a:sym typeface="Helvetica Neue"/>
                        </a:rPr>
                        <a:t>Exercise Physiologist, Strength &amp; Conditioning Coach, Exercise Specialist for community and sport organisations</a:t>
                      </a:r>
                      <a:endParaRPr sz="800" u="none" cap="none" strike="noStrike">
                        <a:solidFill>
                          <a:schemeClr val="lt1"/>
                        </a:solidFill>
                        <a:latin typeface="Helvetica Neue"/>
                        <a:ea typeface="Helvetica Neue"/>
                        <a:cs typeface="Helvetica Neue"/>
                        <a:sym typeface="Helvetica Neue"/>
                      </a:endParaRPr>
                    </a:p>
                  </a:txBody>
                  <a:tcPr marT="121900" marB="121900" marR="121900" marL="1219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B7B7B7"/>
                    </a:solidFill>
                  </a:tcPr>
                </a:tc>
              </a:tr>
            </a:tbl>
          </a:graphicData>
        </a:graphic>
      </p:graphicFrame>
      <p:sp>
        <p:nvSpPr>
          <p:cNvPr id="664" name="Google Shape;664;p51"/>
          <p:cNvSpPr/>
          <p:nvPr/>
        </p:nvSpPr>
        <p:spPr>
          <a:xfrm flipH="1">
            <a:off x="614495" y="1742775"/>
            <a:ext cx="1738800" cy="142800"/>
          </a:xfrm>
          <a:prstGeom prst="parallelogram">
            <a:avLst>
              <a:gd fmla="val 96952" name="adj"/>
            </a:avLst>
          </a:prstGeom>
          <a:solidFill>
            <a:srgbClr val="2DAAE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p:txBody>
      </p:sp>
      <p:sp>
        <p:nvSpPr>
          <p:cNvPr id="665" name="Google Shape;665;p51"/>
          <p:cNvSpPr/>
          <p:nvPr/>
        </p:nvSpPr>
        <p:spPr>
          <a:xfrm>
            <a:off x="614722" y="1895986"/>
            <a:ext cx="1738800" cy="142800"/>
          </a:xfrm>
          <a:prstGeom prst="parallelogram">
            <a:avLst>
              <a:gd fmla="val 96952" name="adj"/>
            </a:avLst>
          </a:prstGeom>
          <a:solidFill>
            <a:srgbClr val="2DAAE2">
              <a:alpha val="60000"/>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51"/>
          <p:cNvSpPr/>
          <p:nvPr/>
        </p:nvSpPr>
        <p:spPr>
          <a:xfrm flipH="1">
            <a:off x="2225157" y="1742787"/>
            <a:ext cx="1738800" cy="142800"/>
          </a:xfrm>
          <a:prstGeom prst="parallelogram">
            <a:avLst>
              <a:gd fmla="val 96952" name="adj"/>
            </a:avLst>
          </a:prstGeom>
          <a:solidFill>
            <a:srgbClr val="2DAAE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p:txBody>
      </p:sp>
      <p:sp>
        <p:nvSpPr>
          <p:cNvPr id="667" name="Google Shape;667;p51"/>
          <p:cNvSpPr/>
          <p:nvPr/>
        </p:nvSpPr>
        <p:spPr>
          <a:xfrm>
            <a:off x="2225376" y="1895999"/>
            <a:ext cx="1738800" cy="142800"/>
          </a:xfrm>
          <a:prstGeom prst="parallelogram">
            <a:avLst>
              <a:gd fmla="val 96952" name="adj"/>
            </a:avLst>
          </a:prstGeom>
          <a:solidFill>
            <a:srgbClr val="2DAAE2">
              <a:alpha val="60000"/>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51"/>
          <p:cNvSpPr/>
          <p:nvPr/>
        </p:nvSpPr>
        <p:spPr>
          <a:xfrm flipH="1">
            <a:off x="3833183" y="1742787"/>
            <a:ext cx="1738800" cy="142800"/>
          </a:xfrm>
          <a:prstGeom prst="parallelogram">
            <a:avLst>
              <a:gd fmla="val 96952" name="adj"/>
            </a:avLst>
          </a:prstGeom>
          <a:solidFill>
            <a:srgbClr val="C2C2C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p:txBody>
      </p:sp>
      <p:sp>
        <p:nvSpPr>
          <p:cNvPr id="669" name="Google Shape;669;p51"/>
          <p:cNvSpPr/>
          <p:nvPr/>
        </p:nvSpPr>
        <p:spPr>
          <a:xfrm>
            <a:off x="3833402" y="1895999"/>
            <a:ext cx="1738800" cy="142800"/>
          </a:xfrm>
          <a:prstGeom prst="parallelogram">
            <a:avLst>
              <a:gd fmla="val 96952" name="adj"/>
            </a:avLst>
          </a:prstGeom>
          <a:solidFill>
            <a:srgbClr val="EFEFE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51"/>
          <p:cNvSpPr/>
          <p:nvPr/>
        </p:nvSpPr>
        <p:spPr>
          <a:xfrm flipH="1">
            <a:off x="5444059" y="1742787"/>
            <a:ext cx="1738800" cy="142800"/>
          </a:xfrm>
          <a:prstGeom prst="parallelogram">
            <a:avLst>
              <a:gd fmla="val 96952" name="adj"/>
            </a:avLst>
          </a:prstGeom>
          <a:solidFill>
            <a:srgbClr val="C2C2C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p:txBody>
      </p:sp>
      <p:sp>
        <p:nvSpPr>
          <p:cNvPr id="671" name="Google Shape;671;p51"/>
          <p:cNvSpPr/>
          <p:nvPr/>
        </p:nvSpPr>
        <p:spPr>
          <a:xfrm>
            <a:off x="5444277" y="1895998"/>
            <a:ext cx="1738800" cy="142800"/>
          </a:xfrm>
          <a:prstGeom prst="parallelogram">
            <a:avLst>
              <a:gd fmla="val 96952" name="adj"/>
            </a:avLst>
          </a:prstGeom>
          <a:solidFill>
            <a:srgbClr val="EFEFE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51"/>
          <p:cNvSpPr/>
          <p:nvPr/>
        </p:nvSpPr>
        <p:spPr>
          <a:xfrm flipH="1">
            <a:off x="7052086" y="1742787"/>
            <a:ext cx="1738800" cy="142800"/>
          </a:xfrm>
          <a:prstGeom prst="parallelogram">
            <a:avLst>
              <a:gd fmla="val 96952" name="adj"/>
            </a:avLst>
          </a:prstGeom>
          <a:solidFill>
            <a:srgbClr val="C2C2C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p:txBody>
      </p:sp>
      <p:sp>
        <p:nvSpPr>
          <p:cNvPr id="673" name="Google Shape;673;p51"/>
          <p:cNvSpPr/>
          <p:nvPr/>
        </p:nvSpPr>
        <p:spPr>
          <a:xfrm>
            <a:off x="7052305" y="1895999"/>
            <a:ext cx="1738800" cy="142800"/>
          </a:xfrm>
          <a:prstGeom prst="parallelogram">
            <a:avLst>
              <a:gd fmla="val 96952" name="adj"/>
            </a:avLst>
          </a:prstGeom>
          <a:solidFill>
            <a:srgbClr val="EFEFE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51"/>
          <p:cNvSpPr txBox="1"/>
          <p:nvPr/>
        </p:nvSpPr>
        <p:spPr>
          <a:xfrm>
            <a:off x="1028374" y="1293325"/>
            <a:ext cx="760200" cy="240300"/>
          </a:xfrm>
          <a:prstGeom prst="rect">
            <a:avLst/>
          </a:prstGeom>
          <a:noFill/>
          <a:ln>
            <a:noFill/>
          </a:ln>
        </p:spPr>
        <p:txBody>
          <a:bodyPr anchorCtr="0" anchor="t" bIns="121900" lIns="121900" spcFirstLastPara="1" rIns="121900" wrap="square" tIns="121900">
            <a:noAutofit/>
          </a:bodyPr>
          <a:lstStyle/>
          <a:p>
            <a:pPr indent="0" lvl="0" marL="0" marR="0" rtl="0" algn="r">
              <a:lnSpc>
                <a:spcPct val="100000"/>
              </a:lnSpc>
              <a:spcBef>
                <a:spcPts val="0"/>
              </a:spcBef>
              <a:spcAft>
                <a:spcPts val="0"/>
              </a:spcAft>
              <a:buClr>
                <a:srgbClr val="000000"/>
              </a:buClr>
              <a:buSzPts val="1100"/>
              <a:buFont typeface="Arial"/>
              <a:buNone/>
            </a:pPr>
            <a:r>
              <a:rPr b="1" i="0" lang="en-GB" sz="900" u="none" cap="none" strike="noStrike">
                <a:solidFill>
                  <a:schemeClr val="lt1"/>
                </a:solidFill>
                <a:latin typeface="Helvetica Neue"/>
                <a:ea typeface="Helvetica Neue"/>
                <a:cs typeface="Helvetica Neue"/>
                <a:sym typeface="Helvetica Neue"/>
              </a:rPr>
              <a:t>Year 10</a:t>
            </a:r>
            <a:endParaRPr b="1" i="0" sz="900" u="none" cap="none" strike="noStrike">
              <a:solidFill>
                <a:schemeClr val="lt1"/>
              </a:solidFill>
              <a:latin typeface="Helvetica Neue"/>
              <a:ea typeface="Helvetica Neue"/>
              <a:cs typeface="Helvetica Neue"/>
              <a:sym typeface="Helvetica Neue"/>
            </a:endParaRPr>
          </a:p>
        </p:txBody>
      </p:sp>
      <p:sp>
        <p:nvSpPr>
          <p:cNvPr id="675" name="Google Shape;675;p51"/>
          <p:cNvSpPr txBox="1"/>
          <p:nvPr/>
        </p:nvSpPr>
        <p:spPr>
          <a:xfrm>
            <a:off x="2463768" y="1293336"/>
            <a:ext cx="1014900" cy="240300"/>
          </a:xfrm>
          <a:prstGeom prst="rect">
            <a:avLst/>
          </a:prstGeom>
          <a:noFill/>
          <a:ln>
            <a:noFill/>
          </a:ln>
        </p:spPr>
        <p:txBody>
          <a:bodyPr anchorCtr="0" anchor="t" bIns="121900" lIns="121900" spcFirstLastPara="1" rIns="121900" wrap="square" tIns="121900">
            <a:noAutofit/>
          </a:bodyPr>
          <a:lstStyle/>
          <a:p>
            <a:pPr indent="0" lvl="0" marL="0" marR="0" rtl="0" algn="r">
              <a:lnSpc>
                <a:spcPct val="100000"/>
              </a:lnSpc>
              <a:spcBef>
                <a:spcPts val="0"/>
              </a:spcBef>
              <a:spcAft>
                <a:spcPts val="0"/>
              </a:spcAft>
              <a:buClr>
                <a:srgbClr val="000000"/>
              </a:buClr>
              <a:buSzPts val="1100"/>
              <a:buFont typeface="Arial"/>
              <a:buNone/>
            </a:pPr>
            <a:r>
              <a:rPr b="1" i="0" lang="en-GB" sz="900" u="none" cap="none" strike="noStrike">
                <a:solidFill>
                  <a:schemeClr val="lt1"/>
                </a:solidFill>
                <a:latin typeface="Helvetica Neue"/>
                <a:ea typeface="Helvetica Neue"/>
                <a:cs typeface="Helvetica Neue"/>
                <a:sym typeface="Helvetica Neue"/>
              </a:rPr>
              <a:t>Year 11 &amp; 12</a:t>
            </a:r>
            <a:endParaRPr b="1" i="0" sz="900" u="none" cap="none" strike="noStrike">
              <a:solidFill>
                <a:schemeClr val="lt1"/>
              </a:solidFill>
              <a:latin typeface="Helvetica Neue"/>
              <a:ea typeface="Helvetica Neue"/>
              <a:cs typeface="Helvetica Neue"/>
              <a:sym typeface="Helvetica Neue"/>
            </a:endParaRPr>
          </a:p>
        </p:txBody>
      </p:sp>
      <p:sp>
        <p:nvSpPr>
          <p:cNvPr id="676" name="Google Shape;676;p51"/>
          <p:cNvSpPr txBox="1"/>
          <p:nvPr/>
        </p:nvSpPr>
        <p:spPr>
          <a:xfrm>
            <a:off x="3909387" y="1141523"/>
            <a:ext cx="1414200" cy="392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100"/>
              <a:buFont typeface="Arial"/>
              <a:buNone/>
            </a:pPr>
            <a:r>
              <a:rPr b="1" i="0" lang="en-GB" sz="900" u="none" cap="none" strike="noStrike">
                <a:solidFill>
                  <a:schemeClr val="lt1"/>
                </a:solidFill>
                <a:latin typeface="Helvetica Neue"/>
                <a:ea typeface="Helvetica Neue"/>
                <a:cs typeface="Helvetica Neue"/>
                <a:sym typeface="Helvetica Neue"/>
              </a:rPr>
              <a:t>Direct opportunities upon completion</a:t>
            </a:r>
            <a:endParaRPr b="1" i="0" sz="900" u="none" cap="none" strike="noStrike">
              <a:solidFill>
                <a:schemeClr val="lt1"/>
              </a:solidFill>
              <a:latin typeface="Helvetica Neue"/>
              <a:ea typeface="Helvetica Neue"/>
              <a:cs typeface="Helvetica Neue"/>
              <a:sym typeface="Helvetica Neue"/>
            </a:endParaRPr>
          </a:p>
        </p:txBody>
      </p:sp>
      <p:sp>
        <p:nvSpPr>
          <p:cNvPr id="677" name="Google Shape;677;p51"/>
          <p:cNvSpPr txBox="1"/>
          <p:nvPr/>
        </p:nvSpPr>
        <p:spPr>
          <a:xfrm>
            <a:off x="5571979" y="1293315"/>
            <a:ext cx="1284300" cy="240300"/>
          </a:xfrm>
          <a:prstGeom prst="rect">
            <a:avLst/>
          </a:prstGeom>
          <a:noFill/>
          <a:ln>
            <a:noFill/>
          </a:ln>
        </p:spPr>
        <p:txBody>
          <a:bodyPr anchorCtr="0" anchor="t" bIns="121900" lIns="121900" spcFirstLastPara="1" rIns="121900" wrap="square" tIns="121900">
            <a:noAutofit/>
          </a:bodyPr>
          <a:lstStyle/>
          <a:p>
            <a:pPr indent="0" lvl="0" marL="0" marR="0" rtl="0" algn="r">
              <a:lnSpc>
                <a:spcPct val="100000"/>
              </a:lnSpc>
              <a:spcBef>
                <a:spcPts val="0"/>
              </a:spcBef>
              <a:spcAft>
                <a:spcPts val="0"/>
              </a:spcAft>
              <a:buClr>
                <a:srgbClr val="000000"/>
              </a:buClr>
              <a:buSzPts val="1100"/>
              <a:buFont typeface="Arial"/>
              <a:buNone/>
            </a:pPr>
            <a:r>
              <a:rPr b="1" i="0" lang="en-GB" sz="900" u="none" cap="none" strike="noStrike">
                <a:solidFill>
                  <a:schemeClr val="lt1"/>
                </a:solidFill>
                <a:latin typeface="Helvetica Neue"/>
                <a:ea typeface="Helvetica Neue"/>
                <a:cs typeface="Helvetica Neue"/>
                <a:sym typeface="Helvetica Neue"/>
              </a:rPr>
              <a:t>Tertiary Pathway</a:t>
            </a:r>
            <a:endParaRPr b="1" i="0" sz="900" u="none" cap="none" strike="noStrike">
              <a:solidFill>
                <a:schemeClr val="lt1"/>
              </a:solidFill>
              <a:latin typeface="Helvetica Neue"/>
              <a:ea typeface="Helvetica Neue"/>
              <a:cs typeface="Helvetica Neue"/>
              <a:sym typeface="Helvetica Neue"/>
            </a:endParaRPr>
          </a:p>
        </p:txBody>
      </p:sp>
      <p:sp>
        <p:nvSpPr>
          <p:cNvPr id="678" name="Google Shape;678;p51"/>
          <p:cNvSpPr txBox="1"/>
          <p:nvPr/>
        </p:nvSpPr>
        <p:spPr>
          <a:xfrm>
            <a:off x="6811798" y="1293325"/>
            <a:ext cx="1705200" cy="240300"/>
          </a:xfrm>
          <a:prstGeom prst="rect">
            <a:avLst/>
          </a:prstGeom>
          <a:noFill/>
          <a:ln>
            <a:noFill/>
          </a:ln>
        </p:spPr>
        <p:txBody>
          <a:bodyPr anchorCtr="0" anchor="t" bIns="121900" lIns="121900" spcFirstLastPara="1" rIns="121900" wrap="square" tIns="121900">
            <a:noAutofit/>
          </a:bodyPr>
          <a:lstStyle/>
          <a:p>
            <a:pPr indent="0" lvl="0" marL="0" marR="0" rtl="0" algn="r">
              <a:lnSpc>
                <a:spcPct val="100000"/>
              </a:lnSpc>
              <a:spcBef>
                <a:spcPts val="0"/>
              </a:spcBef>
              <a:spcAft>
                <a:spcPts val="0"/>
              </a:spcAft>
              <a:buClr>
                <a:srgbClr val="000000"/>
              </a:buClr>
              <a:buSzPts val="1100"/>
              <a:buFont typeface="Arial"/>
              <a:buNone/>
            </a:pPr>
            <a:r>
              <a:rPr b="1" i="0" lang="en-GB" sz="900" u="none" cap="none" strike="noStrike">
                <a:solidFill>
                  <a:schemeClr val="lt1"/>
                </a:solidFill>
                <a:latin typeface="Helvetica Neue"/>
                <a:ea typeface="Helvetica Neue"/>
                <a:cs typeface="Helvetica Neue"/>
                <a:sym typeface="Helvetica Neue"/>
              </a:rPr>
              <a:t>Career Outcomes</a:t>
            </a:r>
            <a:endParaRPr b="1" i="0" sz="900" u="none" cap="none" strike="noStrike">
              <a:solidFill>
                <a:schemeClr val="lt1"/>
              </a:solidFill>
              <a:latin typeface="Helvetica Neue"/>
              <a:ea typeface="Helvetica Neue"/>
              <a:cs typeface="Helvetica Neue"/>
              <a:sym typeface="Helvetica Neue"/>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pic>
        <p:nvPicPr>
          <p:cNvPr id="683" name="Google Shape;683;p52"/>
          <p:cNvPicPr preferRelativeResize="0"/>
          <p:nvPr/>
        </p:nvPicPr>
        <p:blipFill rotWithShape="1">
          <a:blip r:embed="rId3">
            <a:alphaModFix/>
          </a:blip>
          <a:srcRect b="0" l="0" r="0" t="0"/>
          <a:stretch/>
        </p:blipFill>
        <p:spPr>
          <a:xfrm>
            <a:off x="0" y="0"/>
            <a:ext cx="4572000" cy="5143500"/>
          </a:xfrm>
          <a:prstGeom prst="rect">
            <a:avLst/>
          </a:prstGeom>
          <a:noFill/>
          <a:ln>
            <a:noFill/>
          </a:ln>
        </p:spPr>
      </p:pic>
      <p:pic>
        <p:nvPicPr>
          <p:cNvPr id="684" name="Google Shape;684;p52"/>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685" name="Google Shape;685;p52"/>
          <p:cNvSpPr txBox="1"/>
          <p:nvPr>
            <p:ph type="title"/>
          </p:nvPr>
        </p:nvSpPr>
        <p:spPr>
          <a:xfrm>
            <a:off x="657300" y="1579475"/>
            <a:ext cx="3402600" cy="181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4400"/>
              <a:buNone/>
            </a:pPr>
            <a:r>
              <a:rPr b="1" lang="en-GB" sz="1900">
                <a:solidFill>
                  <a:schemeClr val="lt1"/>
                </a:solidFill>
              </a:rPr>
              <a:t>For more information on any of our Binnacle Training Certificate Courses please visit our website (or scan the QR Code):</a:t>
            </a:r>
            <a:endParaRPr b="1" sz="1679">
              <a:solidFill>
                <a:schemeClr val="lt1"/>
              </a:solidFill>
            </a:endParaRPr>
          </a:p>
        </p:txBody>
      </p:sp>
      <p:pic>
        <p:nvPicPr>
          <p:cNvPr id="686" name="Google Shape;686;p52"/>
          <p:cNvPicPr preferRelativeResize="0"/>
          <p:nvPr/>
        </p:nvPicPr>
        <p:blipFill rotWithShape="1">
          <a:blip r:embed="rId5">
            <a:alphaModFix/>
          </a:blip>
          <a:srcRect b="0" l="0" r="0" t="0"/>
          <a:stretch/>
        </p:blipFill>
        <p:spPr>
          <a:xfrm>
            <a:off x="5396325" y="1009687"/>
            <a:ext cx="3124125" cy="3124125"/>
          </a:xfrm>
          <a:prstGeom prst="rect">
            <a:avLst/>
          </a:prstGeom>
          <a:noFill/>
          <a:ln>
            <a:noFill/>
          </a:ln>
        </p:spPr>
      </p:pic>
      <p:sp>
        <p:nvSpPr>
          <p:cNvPr id="687" name="Google Shape;687;p52"/>
          <p:cNvSpPr txBox="1"/>
          <p:nvPr/>
        </p:nvSpPr>
        <p:spPr>
          <a:xfrm>
            <a:off x="5090437" y="4133800"/>
            <a:ext cx="37359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rgbClr val="1D488A"/>
                </a:solidFill>
                <a:uFill>
                  <a:noFill/>
                </a:uFill>
                <a:latin typeface="Helvetica Neue"/>
                <a:ea typeface="Helvetica Neue"/>
                <a:cs typeface="Helvetica Neue"/>
                <a:sym typeface="Helvetica Neue"/>
                <a:hlinkClick r:id="rId6">
                  <a:extLst>
                    <a:ext uri="{A12FA001-AC4F-418D-AE19-62706E023703}">
                      <ahyp:hlinkClr val="tx"/>
                    </a:ext>
                  </a:extLst>
                </a:hlinkClick>
              </a:rPr>
              <a:t>binnacletraining.com.au/for-schools/programs</a:t>
            </a:r>
            <a:endParaRPr b="0" i="0" sz="1000" u="none" cap="none" strike="noStrike">
              <a:solidFill>
                <a:srgbClr val="1D488A"/>
              </a:solidFill>
              <a:latin typeface="Helvetica Neue"/>
              <a:ea typeface="Helvetica Neue"/>
              <a:cs typeface="Helvetica Neue"/>
              <a:sym typeface="Helvetica Neue"/>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91" name="Shape 691"/>
        <p:cNvGrpSpPr/>
        <p:nvPr/>
      </p:nvGrpSpPr>
      <p:grpSpPr>
        <a:xfrm>
          <a:off x="0" y="0"/>
          <a:ext cx="0" cy="0"/>
          <a:chOff x="0" y="0"/>
          <a:chExt cx="0" cy="0"/>
        </a:xfrm>
      </p:grpSpPr>
      <p:pic>
        <p:nvPicPr>
          <p:cNvPr id="692" name="Google Shape;692;p53"/>
          <p:cNvPicPr preferRelativeResize="0"/>
          <p:nvPr/>
        </p:nvPicPr>
        <p:blipFill rotWithShape="1">
          <a:blip r:embed="rId4">
            <a:alphaModFix/>
          </a:blip>
          <a:srcRect b="0" l="0" r="0" t="0"/>
          <a:stretch/>
        </p:blipFill>
        <p:spPr>
          <a:xfrm>
            <a:off x="3622874" y="521850"/>
            <a:ext cx="1898212" cy="692700"/>
          </a:xfrm>
          <a:prstGeom prst="rect">
            <a:avLst/>
          </a:prstGeom>
          <a:noFill/>
          <a:ln>
            <a:noFill/>
          </a:ln>
        </p:spPr>
      </p:pic>
      <p:sp>
        <p:nvSpPr>
          <p:cNvPr id="693" name="Google Shape;693;p53"/>
          <p:cNvSpPr txBox="1"/>
          <p:nvPr/>
        </p:nvSpPr>
        <p:spPr>
          <a:xfrm>
            <a:off x="2629952" y="3306104"/>
            <a:ext cx="3884100" cy="11127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500"/>
              <a:buFont typeface="Arial"/>
              <a:buNone/>
            </a:pPr>
            <a:r>
              <a:rPr b="1" i="0" lang="en-GB" sz="1600" u="none" cap="none" strike="noStrike">
                <a:solidFill>
                  <a:srgbClr val="FFFFFF"/>
                </a:solidFill>
                <a:latin typeface="Helvetica Neue"/>
                <a:ea typeface="Helvetica Neue"/>
                <a:cs typeface="Helvetica Neue"/>
                <a:sym typeface="Helvetica Neue"/>
              </a:rPr>
              <a:t>HAVE A QUESTION?</a:t>
            </a:r>
            <a:endParaRPr b="1" i="0" sz="1600" u="none" cap="none" strike="noStrike">
              <a:solidFill>
                <a:srgbClr val="FFFFFF"/>
              </a:solidFill>
              <a:latin typeface="Helvetica Neue"/>
              <a:ea typeface="Helvetica Neue"/>
              <a:cs typeface="Helvetica Neue"/>
              <a:sym typeface="Helvetica Neue"/>
            </a:endParaRPr>
          </a:p>
          <a:p>
            <a:pPr indent="0" lvl="0" marL="0" marR="0" rtl="0" algn="ctr">
              <a:lnSpc>
                <a:spcPct val="115000"/>
              </a:lnSpc>
              <a:spcBef>
                <a:spcPts val="0"/>
              </a:spcBef>
              <a:spcAft>
                <a:spcPts val="0"/>
              </a:spcAft>
              <a:buClr>
                <a:srgbClr val="000000"/>
              </a:buClr>
              <a:buSzPts val="800"/>
              <a:buFont typeface="Arial"/>
              <a:buNone/>
            </a:pPr>
            <a:r>
              <a:t/>
            </a:r>
            <a:endParaRPr b="1" i="0" sz="400" u="none" cap="none" strike="noStrike">
              <a:solidFill>
                <a:srgbClr val="FFFFFF"/>
              </a:solidFill>
              <a:latin typeface="Helvetica Neue"/>
              <a:ea typeface="Helvetica Neue"/>
              <a:cs typeface="Helvetica Neue"/>
              <a:sym typeface="Helvetica Neue"/>
            </a:endParaRPr>
          </a:p>
          <a:p>
            <a:pPr indent="0" lvl="0" marL="0" marR="0" rtl="0" algn="ctr">
              <a:lnSpc>
                <a:spcPct val="115000"/>
              </a:lnSpc>
              <a:spcBef>
                <a:spcPts val="0"/>
              </a:spcBef>
              <a:spcAft>
                <a:spcPts val="0"/>
              </a:spcAft>
              <a:buClr>
                <a:srgbClr val="000000"/>
              </a:buClr>
              <a:buSzPts val="1700"/>
              <a:buFont typeface="Arial"/>
              <a:buNone/>
            </a:pPr>
            <a:r>
              <a:rPr b="1" i="0" lang="en-GB" sz="900" u="none" cap="none" strike="noStrike">
                <a:solidFill>
                  <a:srgbClr val="CCCCCC"/>
                </a:solidFill>
                <a:latin typeface="Helvetica Neue"/>
                <a:ea typeface="Helvetica Neue"/>
                <a:cs typeface="Helvetica Neue"/>
                <a:sym typeface="Helvetica Neue"/>
              </a:rPr>
              <a:t>CONTACT US</a:t>
            </a:r>
            <a:endParaRPr b="1" i="0" sz="900" u="none" cap="none" strike="noStrike">
              <a:solidFill>
                <a:srgbClr val="CCCCCC"/>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500"/>
              <a:buFont typeface="Arial"/>
              <a:buNone/>
            </a:pPr>
            <a:r>
              <a:t/>
            </a:r>
            <a:endParaRPr b="1" i="0" sz="200" u="none" cap="none" strike="noStrike">
              <a:solidFill>
                <a:srgbClr val="CCCCCC"/>
              </a:solidFill>
              <a:latin typeface="Helvetica Neue"/>
              <a:ea typeface="Helvetica Neue"/>
              <a:cs typeface="Helvetica Neue"/>
              <a:sym typeface="Helvetica Neue"/>
            </a:endParaRPr>
          </a:p>
          <a:p>
            <a:pPr indent="0" lvl="0" marL="0" marR="0" rtl="0" algn="ctr">
              <a:lnSpc>
                <a:spcPct val="115000"/>
              </a:lnSpc>
              <a:spcBef>
                <a:spcPts val="0"/>
              </a:spcBef>
              <a:spcAft>
                <a:spcPts val="0"/>
              </a:spcAft>
              <a:buClr>
                <a:srgbClr val="000000"/>
              </a:buClr>
              <a:buSzPts val="1500"/>
              <a:buFont typeface="Arial"/>
              <a:buNone/>
            </a:pPr>
            <a:r>
              <a:rPr b="0" i="0" lang="en-GB" sz="700" u="none" cap="none" strike="noStrike">
                <a:solidFill>
                  <a:srgbClr val="FFFFFF"/>
                </a:solidFill>
                <a:latin typeface="Helvetica Neue"/>
                <a:ea typeface="Helvetica Neue"/>
                <a:cs typeface="Helvetica Neue"/>
                <a:sym typeface="Helvetica Neue"/>
              </a:rPr>
              <a:t>1300 303 715</a:t>
            </a:r>
            <a:endParaRPr b="0" i="0" sz="700" u="none" cap="none" strike="noStrike">
              <a:solidFill>
                <a:srgbClr val="FFFFFF"/>
              </a:solidFill>
              <a:latin typeface="Helvetica Neue"/>
              <a:ea typeface="Helvetica Neue"/>
              <a:cs typeface="Helvetica Neue"/>
              <a:sym typeface="Helvetica Neue"/>
            </a:endParaRPr>
          </a:p>
          <a:p>
            <a:pPr indent="0" lvl="0" marL="0" marR="0" rtl="0" algn="ctr">
              <a:lnSpc>
                <a:spcPct val="115000"/>
              </a:lnSpc>
              <a:spcBef>
                <a:spcPts val="0"/>
              </a:spcBef>
              <a:spcAft>
                <a:spcPts val="0"/>
              </a:spcAft>
              <a:buClr>
                <a:srgbClr val="000000"/>
              </a:buClr>
              <a:buSzPts val="1500"/>
              <a:buFont typeface="Arial"/>
              <a:buNone/>
            </a:pPr>
            <a:r>
              <a:rPr b="0" i="0" lang="en-GB" sz="700" u="none" cap="none" strike="noStrike">
                <a:solidFill>
                  <a:srgbClr val="FFFFFF"/>
                </a:solidFill>
                <a:latin typeface="Helvetica Neue"/>
                <a:ea typeface="Helvetica Neue"/>
                <a:cs typeface="Helvetica Neue"/>
                <a:sym typeface="Helvetica Neue"/>
              </a:rPr>
              <a:t>admin@binnacletraining.com.au</a:t>
            </a:r>
            <a:endParaRPr b="0" i="0" sz="700" u="none" cap="none" strike="noStrike">
              <a:solidFill>
                <a:srgbClr val="FFFFFF"/>
              </a:solidFill>
              <a:latin typeface="Helvetica Neue"/>
              <a:ea typeface="Helvetica Neue"/>
              <a:cs typeface="Helvetica Neue"/>
              <a:sym typeface="Helvetica Neue"/>
            </a:endParaRPr>
          </a:p>
          <a:p>
            <a:pPr indent="0" lvl="0" marL="0" marR="0" rtl="0" algn="ctr">
              <a:lnSpc>
                <a:spcPct val="115000"/>
              </a:lnSpc>
              <a:spcBef>
                <a:spcPts val="0"/>
              </a:spcBef>
              <a:spcAft>
                <a:spcPts val="0"/>
              </a:spcAft>
              <a:buClr>
                <a:srgbClr val="000000"/>
              </a:buClr>
              <a:buSzPts val="1500"/>
              <a:buFont typeface="Arial"/>
              <a:buNone/>
            </a:pPr>
            <a:r>
              <a:rPr b="0" i="0" lang="en-GB" sz="700" u="none" cap="none" strike="noStrike">
                <a:solidFill>
                  <a:srgbClr val="FFFFFF"/>
                </a:solidFill>
                <a:latin typeface="Helvetica Neue"/>
                <a:ea typeface="Helvetica Neue"/>
                <a:cs typeface="Helvetica Neue"/>
                <a:sym typeface="Helvetica Neue"/>
              </a:rPr>
              <a:t>binnacletraining.com.au </a:t>
            </a:r>
            <a:endParaRPr b="1" i="0" sz="800" u="none" cap="none" strike="noStrike">
              <a:solidFill>
                <a:srgbClr val="FFFFFF"/>
              </a:solidFill>
              <a:latin typeface="Helvetica Neue"/>
              <a:ea typeface="Helvetica Neue"/>
              <a:cs typeface="Helvetica Neue"/>
              <a:sym typeface="Helvetica Neue"/>
            </a:endParaRPr>
          </a:p>
        </p:txBody>
      </p:sp>
      <p:pic>
        <p:nvPicPr>
          <p:cNvPr id="694" name="Google Shape;694;p53">
            <a:hlinkClick r:id="rId5"/>
          </p:cNvPr>
          <p:cNvPicPr preferRelativeResize="0"/>
          <p:nvPr/>
        </p:nvPicPr>
        <p:blipFill rotWithShape="1">
          <a:blip r:embed="rId6">
            <a:alphaModFix/>
          </a:blip>
          <a:srcRect b="0" l="0" r="0" t="0"/>
          <a:stretch/>
        </p:blipFill>
        <p:spPr>
          <a:xfrm>
            <a:off x="4225820" y="4436512"/>
            <a:ext cx="197150" cy="202223"/>
          </a:xfrm>
          <a:prstGeom prst="rect">
            <a:avLst/>
          </a:prstGeom>
          <a:noFill/>
          <a:ln>
            <a:noFill/>
          </a:ln>
        </p:spPr>
      </p:pic>
      <p:pic>
        <p:nvPicPr>
          <p:cNvPr id="695" name="Google Shape;695;p53">
            <a:hlinkClick r:id="rId7"/>
          </p:cNvPr>
          <p:cNvPicPr preferRelativeResize="0"/>
          <p:nvPr/>
        </p:nvPicPr>
        <p:blipFill rotWithShape="1">
          <a:blip r:embed="rId8">
            <a:alphaModFix/>
          </a:blip>
          <a:srcRect b="0" l="0" r="0" t="0"/>
          <a:stretch/>
        </p:blipFill>
        <p:spPr>
          <a:xfrm>
            <a:off x="4473411" y="4436514"/>
            <a:ext cx="197150" cy="202223"/>
          </a:xfrm>
          <a:prstGeom prst="rect">
            <a:avLst/>
          </a:prstGeom>
          <a:noFill/>
          <a:ln>
            <a:noFill/>
          </a:ln>
        </p:spPr>
      </p:pic>
      <p:pic>
        <p:nvPicPr>
          <p:cNvPr id="696" name="Google Shape;696;p53">
            <a:hlinkClick r:id="rId9"/>
          </p:cNvPr>
          <p:cNvPicPr preferRelativeResize="0"/>
          <p:nvPr/>
        </p:nvPicPr>
        <p:blipFill rotWithShape="1">
          <a:blip r:embed="rId10">
            <a:alphaModFix/>
          </a:blip>
          <a:srcRect b="0" l="0" r="0" t="0"/>
          <a:stretch/>
        </p:blipFill>
        <p:spPr>
          <a:xfrm>
            <a:off x="4721020" y="4436514"/>
            <a:ext cx="197150" cy="202223"/>
          </a:xfrm>
          <a:prstGeom prst="rect">
            <a:avLst/>
          </a:prstGeom>
          <a:noFill/>
          <a:ln>
            <a:noFill/>
          </a:ln>
        </p:spPr>
      </p:pic>
      <p:sp>
        <p:nvSpPr>
          <p:cNvPr id="697" name="Google Shape;697;p53"/>
          <p:cNvSpPr txBox="1"/>
          <p:nvPr/>
        </p:nvSpPr>
        <p:spPr>
          <a:xfrm>
            <a:off x="2114100" y="2057250"/>
            <a:ext cx="4915800" cy="6927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2700"/>
              <a:buFont typeface="Arial"/>
              <a:buNone/>
            </a:pPr>
            <a:r>
              <a:rPr b="0" i="1" lang="en-GB" sz="2900" u="none" cap="none" strike="noStrike">
                <a:solidFill>
                  <a:srgbClr val="FFFFFF"/>
                </a:solidFill>
                <a:latin typeface="Helvetica Neue"/>
                <a:ea typeface="Helvetica Neue"/>
                <a:cs typeface="Helvetica Neue"/>
                <a:sym typeface="Helvetica Neue"/>
              </a:rPr>
              <a:t>Allowing Teachers to Teach</a:t>
            </a:r>
            <a:endParaRPr b="0" i="1" sz="29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6"/>
          <p:cNvSpPr/>
          <p:nvPr/>
        </p:nvSpPr>
        <p:spPr>
          <a:xfrm>
            <a:off x="4507775" y="-50"/>
            <a:ext cx="4636200" cy="5143500"/>
          </a:xfrm>
          <a:prstGeom prst="rect">
            <a:avLst/>
          </a:prstGeom>
          <a:gradFill>
            <a:gsLst>
              <a:gs pos="0">
                <a:srgbClr val="11285E"/>
              </a:gs>
              <a:gs pos="31000">
                <a:srgbClr val="11285E"/>
              </a:gs>
              <a:gs pos="77000">
                <a:srgbClr val="1D5D95"/>
              </a:gs>
              <a:gs pos="95000">
                <a:srgbClr val="2992CC"/>
              </a:gs>
              <a:gs pos="100000">
                <a:srgbClr val="2DAAE2"/>
              </a:gs>
            </a:gsLst>
            <a:lin ang="18900044"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6"/>
          <p:cNvSpPr txBox="1"/>
          <p:nvPr>
            <p:ph idx="1" type="body"/>
          </p:nvPr>
        </p:nvSpPr>
        <p:spPr>
          <a:xfrm>
            <a:off x="5165175" y="1228975"/>
            <a:ext cx="3532200" cy="2406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1800"/>
              <a:buNone/>
            </a:pPr>
            <a:r>
              <a:rPr lang="en-GB" sz="1050">
                <a:solidFill>
                  <a:schemeClr val="lt1"/>
                </a:solidFill>
                <a:latin typeface="Helvetica Neue Light"/>
                <a:ea typeface="Helvetica Neue Light"/>
                <a:cs typeface="Helvetica Neue Light"/>
                <a:sym typeface="Helvetica Neue Light"/>
              </a:rPr>
              <a:t>All VET training embedded in Queensland Curriculum and Assessment Authority (QCAA) subjects and school-based apprenticeships and traineeships count towards a VET qualification as well as the QCE; in effect, allowing students to mix general and vocational education, and make a start on training for a career before they leave school.</a:t>
            </a:r>
            <a:endParaRPr sz="1050">
              <a:solidFill>
                <a:schemeClr val="lt1"/>
              </a:solidFill>
              <a:latin typeface="Helvetica Neue Light"/>
              <a:ea typeface="Helvetica Neue Light"/>
              <a:cs typeface="Helvetica Neue Light"/>
              <a:sym typeface="Helvetica Neue Light"/>
            </a:endParaRPr>
          </a:p>
          <a:p>
            <a:pPr indent="0" lvl="0" marL="0" rtl="0" algn="l">
              <a:lnSpc>
                <a:spcPct val="150000"/>
              </a:lnSpc>
              <a:spcBef>
                <a:spcPts val="0"/>
              </a:spcBef>
              <a:spcAft>
                <a:spcPts val="0"/>
              </a:spcAft>
              <a:buClr>
                <a:schemeClr val="dk1"/>
              </a:buClr>
              <a:buSzPts val="1100"/>
              <a:buFont typeface="Arial"/>
              <a:buNone/>
            </a:pPr>
            <a:r>
              <a:t/>
            </a:r>
            <a:endParaRPr sz="1050">
              <a:solidFill>
                <a:schemeClr val="lt1"/>
              </a:solidFill>
              <a:latin typeface="Helvetica Neue Light"/>
              <a:ea typeface="Helvetica Neue Light"/>
              <a:cs typeface="Helvetica Neue Light"/>
              <a:sym typeface="Helvetica Neue Light"/>
            </a:endParaRPr>
          </a:p>
          <a:p>
            <a:pPr indent="0" lvl="0" marL="0" rtl="0" algn="l">
              <a:lnSpc>
                <a:spcPct val="150000"/>
              </a:lnSpc>
              <a:spcBef>
                <a:spcPts val="0"/>
              </a:spcBef>
              <a:spcAft>
                <a:spcPts val="0"/>
              </a:spcAft>
              <a:buClr>
                <a:schemeClr val="dk1"/>
              </a:buClr>
              <a:buSzPts val="1100"/>
              <a:buFont typeface="Arial"/>
              <a:buNone/>
            </a:pPr>
            <a:r>
              <a:rPr lang="en-GB" sz="1050">
                <a:solidFill>
                  <a:schemeClr val="lt1"/>
                </a:solidFill>
                <a:latin typeface="Helvetica Neue Light"/>
                <a:ea typeface="Helvetica Neue Light"/>
                <a:cs typeface="Helvetica Neue Light"/>
                <a:sym typeface="Helvetica Neue Light"/>
              </a:rPr>
              <a:t>As well as readying students for the workforce, VET programs can lead to further study, either in the VET sector (where students can gain credit for their VET certificate) or University.</a:t>
            </a:r>
            <a:endParaRPr sz="1050">
              <a:solidFill>
                <a:schemeClr val="lt1"/>
              </a:solidFill>
              <a:latin typeface="Helvetica Neue Light"/>
              <a:ea typeface="Helvetica Neue Light"/>
              <a:cs typeface="Helvetica Neue Light"/>
              <a:sym typeface="Helvetica Neue Light"/>
            </a:endParaRPr>
          </a:p>
          <a:p>
            <a:pPr indent="0" lvl="0" marL="0" rtl="0" algn="l">
              <a:lnSpc>
                <a:spcPct val="150000"/>
              </a:lnSpc>
              <a:spcBef>
                <a:spcPts val="0"/>
              </a:spcBef>
              <a:spcAft>
                <a:spcPts val="0"/>
              </a:spcAft>
              <a:buSzPts val="1800"/>
              <a:buNone/>
            </a:pPr>
            <a:r>
              <a:t/>
            </a:r>
            <a:endParaRPr sz="950">
              <a:solidFill>
                <a:schemeClr val="lt1"/>
              </a:solidFill>
              <a:latin typeface="Helvetica Neue Light"/>
              <a:ea typeface="Helvetica Neue Light"/>
              <a:cs typeface="Helvetica Neue Light"/>
              <a:sym typeface="Helvetica Neue Light"/>
            </a:endParaRPr>
          </a:p>
        </p:txBody>
      </p:sp>
      <p:pic>
        <p:nvPicPr>
          <p:cNvPr id="99" name="Google Shape;99;p6"/>
          <p:cNvPicPr preferRelativeResize="0"/>
          <p:nvPr/>
        </p:nvPicPr>
        <p:blipFill rotWithShape="1">
          <a:blip r:embed="rId3">
            <a:alphaModFix/>
          </a:blip>
          <a:srcRect b="0" l="0" r="0" t="0"/>
          <a:stretch/>
        </p:blipFill>
        <p:spPr>
          <a:xfrm>
            <a:off x="202300" y="4645526"/>
            <a:ext cx="888525" cy="324225"/>
          </a:xfrm>
          <a:prstGeom prst="rect">
            <a:avLst/>
          </a:prstGeom>
          <a:noFill/>
          <a:ln>
            <a:noFill/>
          </a:ln>
        </p:spPr>
      </p:pic>
      <p:sp>
        <p:nvSpPr>
          <p:cNvPr id="100" name="Google Shape;100;p6"/>
          <p:cNvSpPr txBox="1"/>
          <p:nvPr>
            <p:ph idx="1" type="body"/>
          </p:nvPr>
        </p:nvSpPr>
        <p:spPr>
          <a:xfrm>
            <a:off x="614400" y="1228975"/>
            <a:ext cx="3532200" cy="9672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50000"/>
              </a:lnSpc>
              <a:spcBef>
                <a:spcPts val="0"/>
              </a:spcBef>
              <a:spcAft>
                <a:spcPts val="0"/>
              </a:spcAft>
              <a:buClr>
                <a:schemeClr val="dk1"/>
              </a:buClr>
              <a:buSzPts val="1100"/>
              <a:buFont typeface="Arial"/>
              <a:buNone/>
            </a:pPr>
            <a:r>
              <a:rPr lang="en-GB" sz="1150">
                <a:solidFill>
                  <a:schemeClr val="dk1"/>
                </a:solidFill>
                <a:latin typeface="Helvetica Neue Light"/>
                <a:ea typeface="Helvetica Neue Light"/>
                <a:cs typeface="Helvetica Neue Light"/>
                <a:sym typeface="Helvetica Neue Light"/>
              </a:rPr>
              <a:t>VET in Schools is about gaining practical work-related skills to equip you for the world of work while you are at school.</a:t>
            </a:r>
            <a:endParaRPr sz="950">
              <a:solidFill>
                <a:schemeClr val="dk1"/>
              </a:solidFill>
              <a:latin typeface="Helvetica Neue Light"/>
              <a:ea typeface="Helvetica Neue Light"/>
              <a:cs typeface="Helvetica Neue Light"/>
              <a:sym typeface="Helvetica Neue Light"/>
            </a:endParaRPr>
          </a:p>
        </p:txBody>
      </p:sp>
      <p:sp>
        <p:nvSpPr>
          <p:cNvPr id="101" name="Google Shape;101;p6"/>
          <p:cNvSpPr txBox="1"/>
          <p:nvPr>
            <p:ph type="title"/>
          </p:nvPr>
        </p:nvSpPr>
        <p:spPr>
          <a:xfrm>
            <a:off x="614400" y="692450"/>
            <a:ext cx="3604500" cy="470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sz="2580">
                <a:solidFill>
                  <a:srgbClr val="1C478A"/>
                </a:solidFill>
              </a:rPr>
              <a:t>VET IN SCHOOLS</a:t>
            </a:r>
            <a:endParaRPr b="1" sz="1779">
              <a:solidFill>
                <a:srgbClr val="1C478A"/>
              </a:solidFill>
            </a:endParaRPr>
          </a:p>
        </p:txBody>
      </p:sp>
      <p:sp>
        <p:nvSpPr>
          <p:cNvPr id="102" name="Google Shape;102;p6"/>
          <p:cNvSpPr txBox="1"/>
          <p:nvPr>
            <p:ph idx="1" type="body"/>
          </p:nvPr>
        </p:nvSpPr>
        <p:spPr>
          <a:xfrm>
            <a:off x="614400" y="2119000"/>
            <a:ext cx="3532200" cy="1914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GB" sz="864">
                <a:solidFill>
                  <a:schemeClr val="dk1"/>
                </a:solidFill>
                <a:latin typeface="Helvetica Neue Light"/>
                <a:ea typeface="Helvetica Neue Light"/>
                <a:cs typeface="Helvetica Neue Light"/>
                <a:sym typeface="Helvetica Neue Light"/>
              </a:rPr>
              <a:t>The number of schools and students involved in VET programs has increased in recent years and most schools now offer some VET options to Senior Secondary Students. </a:t>
            </a:r>
            <a:endParaRPr sz="864">
              <a:solidFill>
                <a:schemeClr val="dk1"/>
              </a:solidFill>
              <a:latin typeface="Helvetica Neue Light"/>
              <a:ea typeface="Helvetica Neue Light"/>
              <a:cs typeface="Helvetica Neue Light"/>
              <a:sym typeface="Helvetica Neue Light"/>
            </a:endParaRPr>
          </a:p>
          <a:p>
            <a:pPr indent="0" lvl="0" marL="0" rtl="0" algn="l">
              <a:lnSpc>
                <a:spcPct val="150000"/>
              </a:lnSpc>
              <a:spcBef>
                <a:spcPts val="0"/>
              </a:spcBef>
              <a:spcAft>
                <a:spcPts val="0"/>
              </a:spcAft>
              <a:buClr>
                <a:schemeClr val="dk1"/>
              </a:buClr>
              <a:buSzPts val="1100"/>
              <a:buFont typeface="Arial"/>
              <a:buNone/>
            </a:pPr>
            <a:r>
              <a:t/>
            </a:r>
            <a:endParaRPr i="1" sz="864">
              <a:solidFill>
                <a:schemeClr val="dk1"/>
              </a:solidFill>
              <a:latin typeface="Helvetica Neue Light"/>
              <a:ea typeface="Helvetica Neue Light"/>
              <a:cs typeface="Helvetica Neue Light"/>
              <a:sym typeface="Helvetica Neue Light"/>
            </a:endParaRPr>
          </a:p>
          <a:p>
            <a:pPr indent="0" lvl="0" marL="0" rtl="0" algn="l">
              <a:lnSpc>
                <a:spcPct val="150000"/>
              </a:lnSpc>
              <a:spcBef>
                <a:spcPts val="0"/>
              </a:spcBef>
              <a:spcAft>
                <a:spcPts val="0"/>
              </a:spcAft>
              <a:buClr>
                <a:schemeClr val="dk1"/>
              </a:buClr>
              <a:buSzPts val="1100"/>
              <a:buFont typeface="Arial"/>
              <a:buNone/>
            </a:pPr>
            <a:r>
              <a:rPr i="1" lang="en-GB" sz="864">
                <a:solidFill>
                  <a:schemeClr val="dk1"/>
                </a:solidFill>
                <a:latin typeface="Helvetica Neue Light"/>
                <a:ea typeface="Helvetica Neue Light"/>
                <a:cs typeface="Helvetica Neue Light"/>
                <a:sym typeface="Helvetica Neue Light"/>
              </a:rPr>
              <a:t>According to the latest data from the National Centre for Vocational Education Research (NCVER), the number of school students undertaking vocational education and training (VET) as part of their senior secondary certificate of education in Queensland increased by 14.4 percent in the 2021 year. Significantly, this is 10.2 percentage points higher than the increase nationally.</a:t>
            </a:r>
            <a:endParaRPr i="1" sz="864">
              <a:solidFill>
                <a:schemeClr val="dk1"/>
              </a:solidFill>
              <a:latin typeface="Helvetica Neue Light"/>
              <a:ea typeface="Helvetica Neue Light"/>
              <a:cs typeface="Helvetica Neue Light"/>
              <a:sym typeface="Helvetica Neue Light"/>
            </a:endParaRPr>
          </a:p>
          <a:p>
            <a:pPr indent="0" lvl="0" marL="0" rtl="0" algn="l">
              <a:lnSpc>
                <a:spcPct val="150000"/>
              </a:lnSpc>
              <a:spcBef>
                <a:spcPts val="0"/>
              </a:spcBef>
              <a:spcAft>
                <a:spcPts val="0"/>
              </a:spcAft>
              <a:buClr>
                <a:schemeClr val="dk1"/>
              </a:buClr>
              <a:buSzPts val="1100"/>
              <a:buFont typeface="Arial"/>
              <a:buNone/>
            </a:pPr>
            <a:r>
              <a:t/>
            </a:r>
            <a:endParaRPr i="1" sz="864">
              <a:solidFill>
                <a:schemeClr val="dk1"/>
              </a:solidFill>
              <a:latin typeface="Helvetica Neue Light"/>
              <a:ea typeface="Helvetica Neue Light"/>
              <a:cs typeface="Helvetica Neue Light"/>
              <a:sym typeface="Helvetica Neue Light"/>
            </a:endParaRPr>
          </a:p>
          <a:p>
            <a:pPr indent="0" lvl="0" marL="0" rtl="0" algn="l">
              <a:lnSpc>
                <a:spcPct val="150000"/>
              </a:lnSpc>
              <a:spcBef>
                <a:spcPts val="0"/>
              </a:spcBef>
              <a:spcAft>
                <a:spcPts val="0"/>
              </a:spcAft>
              <a:buClr>
                <a:schemeClr val="dk1"/>
              </a:buClr>
              <a:buSzPts val="1100"/>
              <a:buFont typeface="Arial"/>
              <a:buNone/>
            </a:pPr>
            <a:r>
              <a:rPr i="1" lang="en-GB" sz="864">
                <a:solidFill>
                  <a:schemeClr val="dk1"/>
                </a:solidFill>
                <a:latin typeface="Helvetica Neue Light"/>
                <a:ea typeface="Helvetica Neue Light"/>
                <a:cs typeface="Helvetica Neue Light"/>
                <a:sym typeface="Helvetica Neue Light"/>
              </a:rPr>
              <a:t>NCVER 2022, VET in Schools 2021, NCVER, Adelaide.</a:t>
            </a:r>
            <a:endParaRPr i="1" sz="864">
              <a:solidFill>
                <a:schemeClr val="dk1"/>
              </a:solidFill>
              <a:latin typeface="Helvetica Neue Light"/>
              <a:ea typeface="Helvetica Neue Light"/>
              <a:cs typeface="Helvetica Neue Light"/>
              <a:sym typeface="Helvetica Neue Light"/>
            </a:endParaRPr>
          </a:p>
          <a:p>
            <a:pPr indent="0" lvl="0" marL="0" rtl="0" algn="l">
              <a:lnSpc>
                <a:spcPct val="150000"/>
              </a:lnSpc>
              <a:spcBef>
                <a:spcPts val="0"/>
              </a:spcBef>
              <a:spcAft>
                <a:spcPts val="0"/>
              </a:spcAft>
              <a:buClr>
                <a:schemeClr val="dk1"/>
              </a:buClr>
              <a:buSzPts val="770"/>
              <a:buFont typeface="Arial"/>
              <a:buNone/>
            </a:pPr>
            <a:r>
              <a:t/>
            </a:r>
            <a:endParaRPr i="1" sz="765">
              <a:solidFill>
                <a:schemeClr val="dk1"/>
              </a:solidFill>
              <a:latin typeface="Helvetica Neue Light"/>
              <a:ea typeface="Helvetica Neue Light"/>
              <a:cs typeface="Helvetica Neue Light"/>
              <a:sym typeface="Helvetica Neue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7"/>
          <p:cNvPicPr preferRelativeResize="0"/>
          <p:nvPr/>
        </p:nvPicPr>
        <p:blipFill rotWithShape="1">
          <a:blip r:embed="rId3">
            <a:alphaModFix/>
          </a:blip>
          <a:srcRect b="4286" l="27311" r="18487" t="4286"/>
          <a:stretch/>
        </p:blipFill>
        <p:spPr>
          <a:xfrm>
            <a:off x="4571999" y="0"/>
            <a:ext cx="4572001" cy="5143499"/>
          </a:xfrm>
          <a:prstGeom prst="rect">
            <a:avLst/>
          </a:prstGeom>
          <a:noFill/>
          <a:ln>
            <a:noFill/>
          </a:ln>
        </p:spPr>
      </p:pic>
      <p:pic>
        <p:nvPicPr>
          <p:cNvPr id="108" name="Google Shape;108;p7"/>
          <p:cNvPicPr preferRelativeResize="0"/>
          <p:nvPr/>
        </p:nvPicPr>
        <p:blipFill rotWithShape="1">
          <a:blip r:embed="rId4">
            <a:alphaModFix/>
          </a:blip>
          <a:srcRect b="0" l="0" r="0" t="0"/>
          <a:stretch/>
        </p:blipFill>
        <p:spPr>
          <a:xfrm>
            <a:off x="202300" y="4645526"/>
            <a:ext cx="888525" cy="324225"/>
          </a:xfrm>
          <a:prstGeom prst="rect">
            <a:avLst/>
          </a:prstGeom>
          <a:noFill/>
          <a:ln>
            <a:noFill/>
          </a:ln>
        </p:spPr>
      </p:pic>
      <p:sp>
        <p:nvSpPr>
          <p:cNvPr id="109" name="Google Shape;109;p7"/>
          <p:cNvSpPr txBox="1"/>
          <p:nvPr>
            <p:ph idx="1" type="body"/>
          </p:nvPr>
        </p:nvSpPr>
        <p:spPr>
          <a:xfrm>
            <a:off x="614400" y="1380675"/>
            <a:ext cx="3532200" cy="837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GB" sz="1050">
                <a:solidFill>
                  <a:schemeClr val="dk1"/>
                </a:solidFill>
                <a:latin typeface="Helvetica Neue Light"/>
                <a:ea typeface="Helvetica Neue Light"/>
                <a:cs typeface="Helvetica Neue Light"/>
                <a:sym typeface="Helvetica Neue Light"/>
              </a:rPr>
              <a:t>Achievement of a VET Certificate III or above, in combination with results in General Subjects, can contribute to the calculation of a student’s Australian Tertiary Admission Rank (ATAR).</a:t>
            </a:r>
            <a:endParaRPr sz="1050">
              <a:solidFill>
                <a:schemeClr val="dk1"/>
              </a:solidFill>
              <a:latin typeface="Helvetica Neue Light"/>
              <a:ea typeface="Helvetica Neue Light"/>
              <a:cs typeface="Helvetica Neue Light"/>
              <a:sym typeface="Helvetica Neue Light"/>
            </a:endParaRPr>
          </a:p>
        </p:txBody>
      </p:sp>
      <p:sp>
        <p:nvSpPr>
          <p:cNvPr id="110" name="Google Shape;110;p7"/>
          <p:cNvSpPr txBox="1"/>
          <p:nvPr>
            <p:ph type="title"/>
          </p:nvPr>
        </p:nvSpPr>
        <p:spPr>
          <a:xfrm>
            <a:off x="614400" y="844150"/>
            <a:ext cx="3604500" cy="470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sz="2180">
                <a:solidFill>
                  <a:srgbClr val="1C478A"/>
                </a:solidFill>
              </a:rPr>
              <a:t>ATAR AND QCE CREDITS</a:t>
            </a:r>
            <a:endParaRPr b="1" sz="2180">
              <a:solidFill>
                <a:srgbClr val="1C478A"/>
              </a:solidFill>
            </a:endParaRPr>
          </a:p>
        </p:txBody>
      </p:sp>
      <p:sp>
        <p:nvSpPr>
          <p:cNvPr id="111" name="Google Shape;111;p7"/>
          <p:cNvSpPr txBox="1"/>
          <p:nvPr/>
        </p:nvSpPr>
        <p:spPr>
          <a:xfrm>
            <a:off x="629075" y="2593575"/>
            <a:ext cx="3474300" cy="16611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GB" sz="950" u="none" cap="none" strike="noStrike">
                <a:solidFill>
                  <a:schemeClr val="dk1"/>
                </a:solidFill>
                <a:latin typeface="Helvetica Neue"/>
                <a:ea typeface="Helvetica Neue"/>
                <a:cs typeface="Helvetica Neue"/>
                <a:sym typeface="Helvetica Neue"/>
              </a:rPr>
              <a:t>WHAT ARE QCE CREDITS?</a:t>
            </a:r>
            <a:endParaRPr b="1" i="0" sz="95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400"/>
              <a:buFont typeface="Arial"/>
              <a:buNone/>
            </a:pPr>
            <a:r>
              <a:t/>
            </a:r>
            <a:endParaRPr b="0" i="0" sz="950" u="none" cap="none" strike="noStrike">
              <a:solidFill>
                <a:schemeClr val="dk1"/>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850"/>
              <a:buFont typeface="Arial"/>
              <a:buNone/>
            </a:pPr>
            <a:r>
              <a:rPr b="0" i="0" lang="en-GB" sz="850" u="none" cap="none" strike="noStrike">
                <a:solidFill>
                  <a:schemeClr val="dk1"/>
                </a:solidFill>
                <a:latin typeface="Helvetica Neue Light"/>
                <a:ea typeface="Helvetica Neue Light"/>
                <a:cs typeface="Helvetica Neue Light"/>
                <a:sym typeface="Helvetica Neue Light"/>
              </a:rPr>
              <a:t>VET courses also contribute towards a student’s Queensland Certificate of Education (QCE) which is Queensland’s Senior Secondary Schooling Qualification. To receive a QCE, Queensland students must achieve the set amount of learning which is 20 credits, which can include VET qualifications. Please see our Program-specific sections for more information regarding maximum QCE credits derived from VET qualifications offered by Binnacle Training to Queensland Senior Secondary Students.</a:t>
            </a:r>
            <a:endParaRPr b="0" i="0" sz="850" u="none" cap="none" strike="noStrike">
              <a:solidFill>
                <a:schemeClr val="dk1"/>
              </a:solidFill>
              <a:latin typeface="Helvetica Neue Light"/>
              <a:ea typeface="Helvetica Neue Light"/>
              <a:cs typeface="Helvetica Neue Light"/>
              <a:sym typeface="Helvetica Neue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8"/>
          <p:cNvSpPr/>
          <p:nvPr/>
        </p:nvSpPr>
        <p:spPr>
          <a:xfrm>
            <a:off x="4507775" y="-50"/>
            <a:ext cx="4636200" cy="5143500"/>
          </a:xfrm>
          <a:prstGeom prst="rect">
            <a:avLst/>
          </a:prstGeom>
          <a:gradFill>
            <a:gsLst>
              <a:gs pos="0">
                <a:srgbClr val="11285E"/>
              </a:gs>
              <a:gs pos="31000">
                <a:srgbClr val="11285E"/>
              </a:gs>
              <a:gs pos="77000">
                <a:srgbClr val="1D5D95"/>
              </a:gs>
              <a:gs pos="95000">
                <a:srgbClr val="2992CC"/>
              </a:gs>
              <a:gs pos="100000">
                <a:srgbClr val="2DAAE2"/>
              </a:gs>
            </a:gsLst>
            <a:lin ang="18900044"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8"/>
          <p:cNvSpPr txBox="1"/>
          <p:nvPr>
            <p:ph idx="1" type="body"/>
          </p:nvPr>
        </p:nvSpPr>
        <p:spPr>
          <a:xfrm>
            <a:off x="5157950" y="844150"/>
            <a:ext cx="3214800" cy="2731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358"/>
              <a:buFont typeface="Arial"/>
              <a:buNone/>
            </a:pPr>
            <a:r>
              <a:rPr b="1" lang="en-GB" sz="950">
                <a:solidFill>
                  <a:schemeClr val="lt1"/>
                </a:solidFill>
              </a:rPr>
              <a:t>The Binnacle Lounge provides:</a:t>
            </a:r>
            <a:endParaRPr b="1" sz="950">
              <a:solidFill>
                <a:schemeClr val="lt1"/>
              </a:solidFill>
            </a:endParaRPr>
          </a:p>
          <a:p>
            <a:pPr indent="-288925" lvl="0" marL="457200" rtl="0" algn="l">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Real-time status reporting on student outcomes specific to your program</a:t>
            </a:r>
            <a:endParaRPr sz="950">
              <a:solidFill>
                <a:schemeClr val="lt1"/>
              </a:solidFill>
              <a:latin typeface="Helvetica Neue Light"/>
              <a:ea typeface="Helvetica Neue Light"/>
              <a:cs typeface="Helvetica Neue Light"/>
              <a:sym typeface="Helvetica Neue Light"/>
            </a:endParaRPr>
          </a:p>
          <a:p>
            <a:pPr indent="-288925" lvl="0" marL="457200" rtl="0" algn="l">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Certificate on completion (a simple download)</a:t>
            </a:r>
            <a:endParaRPr sz="950">
              <a:solidFill>
                <a:schemeClr val="lt1"/>
              </a:solidFill>
              <a:latin typeface="Helvetica Neue Light"/>
              <a:ea typeface="Helvetica Neue Light"/>
              <a:cs typeface="Helvetica Neue Light"/>
              <a:sym typeface="Helvetica Neue Light"/>
            </a:endParaRPr>
          </a:p>
          <a:p>
            <a:pPr indent="-288925" lvl="0" marL="457200" rtl="0" algn="l">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All course content in one central location</a:t>
            </a:r>
            <a:endParaRPr sz="950">
              <a:solidFill>
                <a:schemeClr val="lt1"/>
              </a:solidFill>
              <a:latin typeface="Helvetica Neue Light"/>
              <a:ea typeface="Helvetica Neue Light"/>
              <a:cs typeface="Helvetica Neue Light"/>
              <a:sym typeface="Helvetica Neue Light"/>
            </a:endParaRPr>
          </a:p>
          <a:p>
            <a:pPr indent="-288925" lvl="0" marL="457200" rtl="0" algn="l">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Interactive online learning including program and tutorial videos</a:t>
            </a:r>
            <a:endParaRPr sz="950">
              <a:solidFill>
                <a:schemeClr val="lt1"/>
              </a:solidFill>
              <a:latin typeface="Helvetica Neue Light"/>
              <a:ea typeface="Helvetica Neue Light"/>
              <a:cs typeface="Helvetica Neue Light"/>
              <a:sym typeface="Helvetica Neue Light"/>
            </a:endParaRPr>
          </a:p>
          <a:p>
            <a:pPr indent="-288925" lvl="0" marL="457200" rtl="0" algn="l">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Zero paperwork</a:t>
            </a:r>
            <a:endParaRPr sz="950">
              <a:solidFill>
                <a:schemeClr val="lt1"/>
              </a:solidFill>
              <a:latin typeface="Helvetica Neue Light"/>
              <a:ea typeface="Helvetica Neue Light"/>
              <a:cs typeface="Helvetica Neue Light"/>
              <a:sym typeface="Helvetica Neue Light"/>
            </a:endParaRPr>
          </a:p>
          <a:p>
            <a:pPr indent="-288925" lvl="0" marL="457200" rtl="0" algn="l">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Unlimited access - anytime, anywhere</a:t>
            </a:r>
            <a:endParaRPr sz="950">
              <a:solidFill>
                <a:schemeClr val="lt1"/>
              </a:solidFill>
              <a:latin typeface="Helvetica Neue Light"/>
              <a:ea typeface="Helvetica Neue Light"/>
              <a:cs typeface="Helvetica Neue Light"/>
              <a:sym typeface="Helvetica Neue Light"/>
            </a:endParaRPr>
          </a:p>
          <a:p>
            <a:pPr indent="-288925" lvl="0" marL="457200" rtl="0" algn="l">
              <a:lnSpc>
                <a:spcPct val="150000"/>
              </a:lnSpc>
              <a:spcBef>
                <a:spcPts val="0"/>
              </a:spcBef>
              <a:spcAft>
                <a:spcPts val="0"/>
              </a:spcAft>
              <a:buClr>
                <a:schemeClr val="lt1"/>
              </a:buClr>
              <a:buSzPts val="950"/>
              <a:buFont typeface="Helvetica Neue Light"/>
              <a:buChar char="●"/>
            </a:pPr>
            <a:r>
              <a:rPr lang="en-GB" sz="950">
                <a:solidFill>
                  <a:schemeClr val="lt1"/>
                </a:solidFill>
                <a:latin typeface="Helvetica Neue Light"/>
                <a:ea typeface="Helvetica Neue Light"/>
                <a:cs typeface="Helvetica Neue Light"/>
                <a:sym typeface="Helvetica Neue Light"/>
              </a:rPr>
              <a:t>Online Teacher Profile for streamlined management of HR requirements</a:t>
            </a:r>
            <a:endParaRPr sz="950">
              <a:solidFill>
                <a:schemeClr val="lt1"/>
              </a:solidFill>
              <a:latin typeface="Helvetica Neue Light"/>
              <a:ea typeface="Helvetica Neue Light"/>
              <a:cs typeface="Helvetica Neue Light"/>
              <a:sym typeface="Helvetica Neue Light"/>
            </a:endParaRPr>
          </a:p>
          <a:p>
            <a:pPr indent="0" lvl="0" marL="0" rtl="0" algn="l">
              <a:lnSpc>
                <a:spcPct val="150000"/>
              </a:lnSpc>
              <a:spcBef>
                <a:spcPts val="0"/>
              </a:spcBef>
              <a:spcAft>
                <a:spcPts val="0"/>
              </a:spcAft>
              <a:buSzPts val="1800"/>
              <a:buNone/>
            </a:pPr>
            <a:r>
              <a:t/>
            </a:r>
            <a:endParaRPr sz="950">
              <a:solidFill>
                <a:schemeClr val="lt1"/>
              </a:solidFill>
              <a:latin typeface="Helvetica Neue Light"/>
              <a:ea typeface="Helvetica Neue Light"/>
              <a:cs typeface="Helvetica Neue Light"/>
              <a:sym typeface="Helvetica Neue Light"/>
            </a:endParaRPr>
          </a:p>
          <a:p>
            <a:pPr indent="0" lvl="0" marL="0" rtl="0" algn="l">
              <a:lnSpc>
                <a:spcPct val="150000"/>
              </a:lnSpc>
              <a:spcBef>
                <a:spcPts val="0"/>
              </a:spcBef>
              <a:spcAft>
                <a:spcPts val="0"/>
              </a:spcAft>
              <a:buClr>
                <a:schemeClr val="dk1"/>
              </a:buClr>
              <a:buSzPts val="1100"/>
              <a:buFont typeface="Arial"/>
              <a:buNone/>
            </a:pPr>
            <a:r>
              <a:rPr lang="en-GB" sz="950">
                <a:solidFill>
                  <a:schemeClr val="lt1"/>
                </a:solidFill>
                <a:latin typeface="Helvetica Neue Light"/>
                <a:ea typeface="Helvetica Neue Light"/>
                <a:cs typeface="Helvetica Neue Light"/>
                <a:sym typeface="Helvetica Neue Light"/>
              </a:rPr>
              <a:t>Delivered mindfully, we are continually evolving and investing in the Binnacle Lounge (and our digital learning resources) to create great experiences for our students and teachers alike.</a:t>
            </a:r>
            <a:endParaRPr sz="950">
              <a:solidFill>
                <a:schemeClr val="lt1"/>
              </a:solidFill>
              <a:latin typeface="Helvetica Neue Light"/>
              <a:ea typeface="Helvetica Neue Light"/>
              <a:cs typeface="Helvetica Neue Light"/>
              <a:sym typeface="Helvetica Neue Light"/>
            </a:endParaRPr>
          </a:p>
          <a:p>
            <a:pPr indent="0" lvl="0" marL="0" rtl="0" algn="l">
              <a:lnSpc>
                <a:spcPct val="150000"/>
              </a:lnSpc>
              <a:spcBef>
                <a:spcPts val="0"/>
              </a:spcBef>
              <a:spcAft>
                <a:spcPts val="0"/>
              </a:spcAft>
              <a:buSzPts val="1800"/>
              <a:buNone/>
            </a:pPr>
            <a:r>
              <a:t/>
            </a:r>
            <a:endParaRPr sz="950">
              <a:solidFill>
                <a:schemeClr val="lt1"/>
              </a:solidFill>
              <a:latin typeface="Helvetica Neue Light"/>
              <a:ea typeface="Helvetica Neue Light"/>
              <a:cs typeface="Helvetica Neue Light"/>
              <a:sym typeface="Helvetica Neue Light"/>
            </a:endParaRPr>
          </a:p>
        </p:txBody>
      </p:sp>
      <p:pic>
        <p:nvPicPr>
          <p:cNvPr id="118" name="Google Shape;118;p8"/>
          <p:cNvPicPr preferRelativeResize="0"/>
          <p:nvPr/>
        </p:nvPicPr>
        <p:blipFill rotWithShape="1">
          <a:blip r:embed="rId3">
            <a:alphaModFix/>
          </a:blip>
          <a:srcRect b="0" l="0" r="0" t="0"/>
          <a:stretch/>
        </p:blipFill>
        <p:spPr>
          <a:xfrm>
            <a:off x="202300" y="4645526"/>
            <a:ext cx="888525" cy="324225"/>
          </a:xfrm>
          <a:prstGeom prst="rect">
            <a:avLst/>
          </a:prstGeom>
          <a:noFill/>
          <a:ln>
            <a:noFill/>
          </a:ln>
        </p:spPr>
      </p:pic>
      <p:sp>
        <p:nvSpPr>
          <p:cNvPr id="119" name="Google Shape;119;p8"/>
          <p:cNvSpPr txBox="1"/>
          <p:nvPr>
            <p:ph idx="1" type="body"/>
          </p:nvPr>
        </p:nvSpPr>
        <p:spPr>
          <a:xfrm>
            <a:off x="614400" y="1423125"/>
            <a:ext cx="3532200" cy="1372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1100"/>
              <a:buNone/>
            </a:pPr>
            <a:r>
              <a:rPr lang="en-GB" sz="950">
                <a:solidFill>
                  <a:schemeClr val="dk1"/>
                </a:solidFill>
                <a:latin typeface="Helvetica Neue Light"/>
                <a:ea typeface="Helvetica Neue Light"/>
                <a:cs typeface="Helvetica Neue Light"/>
                <a:sym typeface="Helvetica Neue Light"/>
              </a:rPr>
              <a:t>In 2023, we were proud to celebrate 10 years of the Binnacle Lounge - our very own Learning Management System (LMS) that has been custom-built for Schools, Teachers and Students. With innovation at the forefront, we have enabled the quality facilitation of our programs with a technology solution without peer in VET in Schools.</a:t>
            </a:r>
            <a:endParaRPr sz="950">
              <a:solidFill>
                <a:schemeClr val="dk1"/>
              </a:solidFill>
              <a:latin typeface="Helvetica Neue Light"/>
              <a:ea typeface="Helvetica Neue Light"/>
              <a:cs typeface="Helvetica Neue Light"/>
              <a:sym typeface="Helvetica Neue Light"/>
            </a:endParaRPr>
          </a:p>
        </p:txBody>
      </p:sp>
      <p:sp>
        <p:nvSpPr>
          <p:cNvPr id="120" name="Google Shape;120;p8"/>
          <p:cNvSpPr txBox="1"/>
          <p:nvPr>
            <p:ph type="title"/>
          </p:nvPr>
        </p:nvSpPr>
        <p:spPr>
          <a:xfrm>
            <a:off x="614400" y="656325"/>
            <a:ext cx="3604500" cy="766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sz="2180">
                <a:solidFill>
                  <a:srgbClr val="1C478A"/>
                </a:solidFill>
              </a:rPr>
              <a:t>BINNACLE LOUNGE</a:t>
            </a:r>
            <a:endParaRPr b="1" sz="2180">
              <a:solidFill>
                <a:srgbClr val="1C478A"/>
              </a:solidFill>
            </a:endParaRPr>
          </a:p>
          <a:p>
            <a:pPr indent="0" lvl="0" marL="0" rtl="0" algn="l">
              <a:lnSpc>
                <a:spcPct val="100000"/>
              </a:lnSpc>
              <a:spcBef>
                <a:spcPts val="0"/>
              </a:spcBef>
              <a:spcAft>
                <a:spcPts val="0"/>
              </a:spcAft>
              <a:buSzPts val="1100"/>
              <a:buNone/>
            </a:pPr>
            <a:r>
              <a:rPr b="1" lang="en-GB" sz="1380">
                <a:solidFill>
                  <a:srgbClr val="1C478A"/>
                </a:solidFill>
              </a:rPr>
              <a:t>(LEARNING MANAGEMENT SYSTEM)</a:t>
            </a:r>
            <a:endParaRPr b="1" sz="1380">
              <a:solidFill>
                <a:srgbClr val="1C478A"/>
              </a:solidFill>
            </a:endParaRPr>
          </a:p>
        </p:txBody>
      </p:sp>
      <p:pic>
        <p:nvPicPr>
          <p:cNvPr id="121" name="Google Shape;121;p8"/>
          <p:cNvPicPr preferRelativeResize="0"/>
          <p:nvPr/>
        </p:nvPicPr>
        <p:blipFill rotWithShape="1">
          <a:blip r:embed="rId4">
            <a:alphaModFix/>
          </a:blip>
          <a:srcRect b="26082" l="0" r="0" t="14531"/>
          <a:stretch/>
        </p:blipFill>
        <p:spPr>
          <a:xfrm>
            <a:off x="984613" y="2923900"/>
            <a:ext cx="2683125" cy="15933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5" name="Shape 125"/>
        <p:cNvGrpSpPr/>
        <p:nvPr/>
      </p:nvGrpSpPr>
      <p:grpSpPr>
        <a:xfrm>
          <a:off x="0" y="0"/>
          <a:ext cx="0" cy="0"/>
          <a:chOff x="0" y="0"/>
          <a:chExt cx="0" cy="0"/>
        </a:xfrm>
      </p:grpSpPr>
      <p:sp>
        <p:nvSpPr>
          <p:cNvPr id="126" name="Google Shape;126;p9"/>
          <p:cNvSpPr txBox="1"/>
          <p:nvPr>
            <p:ph idx="4294967295" type="title"/>
          </p:nvPr>
        </p:nvSpPr>
        <p:spPr>
          <a:xfrm>
            <a:off x="1062300" y="1748175"/>
            <a:ext cx="7019400" cy="1386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GB" sz="4300">
                <a:solidFill>
                  <a:schemeClr val="lt1"/>
                </a:solidFill>
              </a:rPr>
              <a:t>SIS20122 Certificate II in Sport and Recreation</a:t>
            </a:r>
            <a:endParaRPr b="1" sz="4300">
              <a:solidFill>
                <a:schemeClr val="lt1"/>
              </a:solidFill>
            </a:endParaRPr>
          </a:p>
        </p:txBody>
      </p:sp>
      <p:pic>
        <p:nvPicPr>
          <p:cNvPr id="127" name="Google Shape;127;p9"/>
          <p:cNvPicPr preferRelativeResize="0"/>
          <p:nvPr/>
        </p:nvPicPr>
        <p:blipFill rotWithShape="1">
          <a:blip r:embed="rId4">
            <a:alphaModFix/>
          </a:blip>
          <a:srcRect b="0" l="0" r="0" t="0"/>
          <a:stretch/>
        </p:blipFill>
        <p:spPr>
          <a:xfrm>
            <a:off x="3777712" y="3992425"/>
            <a:ext cx="1588576" cy="579701"/>
          </a:xfrm>
          <a:prstGeom prst="rect">
            <a:avLst/>
          </a:prstGeom>
          <a:noFill/>
          <a:ln>
            <a:noFill/>
          </a:ln>
        </p:spPr>
      </p:pic>
      <p:sp>
        <p:nvSpPr>
          <p:cNvPr id="128" name="Google Shape;128;p9"/>
          <p:cNvSpPr/>
          <p:nvPr/>
        </p:nvSpPr>
        <p:spPr>
          <a:xfrm>
            <a:off x="2669526" y="709625"/>
            <a:ext cx="3804949" cy="217280"/>
          </a:xfrm>
          <a:prstGeom prst="rect">
            <a:avLst/>
          </a:prstGeom>
        </p:spPr>
        <p:txBody>
          <a:bodyPr>
            <a:prstTxWarp prst="textPlain"/>
          </a:bodyPr>
          <a:lstStyle/>
          <a:p>
            <a:pPr lvl="0" algn="ctr"/>
            <a:r>
              <a:rPr b="1" i="0">
                <a:ln cap="flat" cmpd="sng" w="9525">
                  <a:solidFill>
                    <a:srgbClr val="2DAAE2"/>
                  </a:solidFill>
                  <a:prstDash val="solid"/>
                  <a:round/>
                  <a:headEnd len="sm" w="sm" type="none"/>
                  <a:tailEnd len="sm" w="sm" type="none"/>
                </a:ln>
                <a:noFill/>
                <a:latin typeface="Helvetica Neue"/>
              </a:rPr>
              <a:t>SPORT, FITNESS &amp; RECREATION</a:t>
            </a: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878787"/>
      </a:dk2>
      <a:lt2>
        <a:srgbClr val="EEEEEE"/>
      </a:lt2>
      <a:accent1>
        <a:srgbClr val="EA8C1C"/>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